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6.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7.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8.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9.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handoutMasterIdLst>
    <p:handoutMasterId r:id="rId68"/>
  </p:handoutMasterIdLst>
  <p:sldIdLst>
    <p:sldId id="1372" r:id="rId2"/>
    <p:sldId id="922" r:id="rId3"/>
    <p:sldId id="738" r:id="rId4"/>
    <p:sldId id="739" r:id="rId5"/>
    <p:sldId id="1227" r:id="rId6"/>
    <p:sldId id="1228" r:id="rId7"/>
    <p:sldId id="804" r:id="rId8"/>
    <p:sldId id="741" r:id="rId9"/>
    <p:sldId id="742" r:id="rId10"/>
    <p:sldId id="743" r:id="rId11"/>
    <p:sldId id="744" r:id="rId12"/>
    <p:sldId id="745" r:id="rId13"/>
    <p:sldId id="746" r:id="rId14"/>
    <p:sldId id="933" r:id="rId15"/>
    <p:sldId id="801" r:id="rId16"/>
    <p:sldId id="802" r:id="rId17"/>
    <p:sldId id="803" r:id="rId18"/>
    <p:sldId id="805" r:id="rId19"/>
    <p:sldId id="747" r:id="rId20"/>
    <p:sldId id="748" r:id="rId21"/>
    <p:sldId id="1643" r:id="rId22"/>
    <p:sldId id="1624" r:id="rId23"/>
    <p:sldId id="1625" r:id="rId24"/>
    <p:sldId id="1626" r:id="rId25"/>
    <p:sldId id="1627" r:id="rId26"/>
    <p:sldId id="1630" r:id="rId27"/>
    <p:sldId id="1633" r:id="rId28"/>
    <p:sldId id="1634" r:id="rId29"/>
    <p:sldId id="1635" r:id="rId30"/>
    <p:sldId id="1636" r:id="rId31"/>
    <p:sldId id="1637" r:id="rId32"/>
    <p:sldId id="1638" r:id="rId33"/>
    <p:sldId id="1640" r:id="rId34"/>
    <p:sldId id="749" r:id="rId35"/>
    <p:sldId id="925" r:id="rId36"/>
    <p:sldId id="789" r:id="rId37"/>
    <p:sldId id="825" r:id="rId38"/>
    <p:sldId id="1230" r:id="rId39"/>
    <p:sldId id="777" r:id="rId40"/>
    <p:sldId id="778" r:id="rId41"/>
    <p:sldId id="779" r:id="rId42"/>
    <p:sldId id="780" r:id="rId43"/>
    <p:sldId id="934" r:id="rId44"/>
    <p:sldId id="781" r:id="rId45"/>
    <p:sldId id="824" r:id="rId46"/>
    <p:sldId id="811" r:id="rId47"/>
    <p:sldId id="819" r:id="rId48"/>
    <p:sldId id="812" r:id="rId49"/>
    <p:sldId id="813" r:id="rId50"/>
    <p:sldId id="814" r:id="rId51"/>
    <p:sldId id="815" r:id="rId52"/>
    <p:sldId id="816" r:id="rId53"/>
    <p:sldId id="817" r:id="rId54"/>
    <p:sldId id="1231" r:id="rId55"/>
    <p:sldId id="1361" r:id="rId56"/>
    <p:sldId id="1362" r:id="rId57"/>
    <p:sldId id="806" r:id="rId58"/>
    <p:sldId id="820" r:id="rId59"/>
    <p:sldId id="807" r:id="rId60"/>
    <p:sldId id="808" r:id="rId61"/>
    <p:sldId id="809" r:id="rId62"/>
    <p:sldId id="810" r:id="rId63"/>
    <p:sldId id="822" r:id="rId64"/>
    <p:sldId id="1644" r:id="rId65"/>
    <p:sldId id="928" r:id="rId66"/>
  </p:sldIdLst>
  <p:sldSz cx="18288000" cy="10288588"/>
  <p:notesSz cx="9144000" cy="6858000"/>
  <p:custDataLst>
    <p:tags r:id="rId69"/>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15:guide id="1" orient="horz" pos="3240" userDrawn="1">
          <p15:clr>
            <a:srgbClr val="A4A3A4"/>
          </p15:clr>
        </p15:guide>
        <p15:guide id="2" pos="585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kingwolfzzz@qq.com" initials="k [3] [2]" lastIdx="1" clrIdx="6"/>
  <p:cmAuthor id="0" name="PC" initials="P" lastIdx="1" clrIdx="0"/>
  <p:cmAuthor id="1" name="李 先生" initials="李" lastIdx="3" clrIdx="0"/>
  <p:cmAuthor id="8" name="kai fan" initials="kf" lastIdx="1" clrIdx="7"/>
  <p:cmAuthor id="2" name="周 煜廷" initials="周" lastIdx="12" clrIdx="1"/>
  <p:cmAuthor id="3" name="Author" initials="A" lastIdx="0" clrIdx="2"/>
  <p:cmAuthor id="75" name="作者" initials="A" lastIdx="0" clrIdx="24"/>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1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081" autoAdjust="0"/>
  </p:normalViewPr>
  <p:slideViewPr>
    <p:cSldViewPr showGuides="1">
      <p:cViewPr varScale="1">
        <p:scale>
          <a:sx n="63" d="100"/>
          <a:sy n="63" d="100"/>
        </p:scale>
        <p:origin x="1194" y="-144"/>
      </p:cViewPr>
      <p:guideLst>
        <p:guide orient="horz" pos="3240"/>
        <p:guide pos="585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600"/>
            </a:lvl1pPr>
          </a:lstStyle>
          <a:p>
            <a:endParaRPr lang="zh-CN" altLang="en-US"/>
          </a:p>
        </p:txBody>
      </p:sp>
      <p:sp>
        <p:nvSpPr>
          <p:cNvPr id="3" name="日期占位符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600"/>
            </a:lvl1pPr>
          </a:lstStyle>
          <a:p>
            <a:fld id="{0F9B84EA-7D68-4D60-9CB1-D50884785D1C}" type="datetimeFigureOut">
              <a:rPr lang="zh-CN" altLang="en-US" smtClean="0"/>
              <a:t>2024/4/10</a:t>
            </a:fld>
            <a:endParaRPr lang="zh-CN" altLang="en-US"/>
          </a:p>
        </p:txBody>
      </p:sp>
      <p:sp>
        <p:nvSpPr>
          <p:cNvPr id="4" name="页脚占位符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600"/>
            </a:lvl1pPr>
          </a:lstStyle>
          <a:p>
            <a:endParaRPr lang="zh-CN" altLang="en-US"/>
          </a:p>
        </p:txBody>
      </p:sp>
      <p:sp>
        <p:nvSpPr>
          <p:cNvPr id="5" name="灯片编号占位符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6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xfrm>
            <a:off x="2286400" y="514350"/>
            <a:ext cx="4571201" cy="2571750"/>
          </a:xfrm>
          <a:prstGeom prst="rect">
            <a:avLst/>
          </a:prstGeom>
        </p:spPr>
        <p:txBody>
          <a:bodyPr/>
          <a:lstStyle/>
          <a:p>
            <a:endParaRPr/>
          </a:p>
        </p:txBody>
      </p:sp>
      <p:sp>
        <p:nvSpPr>
          <p:cNvPr id="131" name="Shape 131"/>
          <p:cNvSpPr>
            <a:spLocks noGrp="1"/>
          </p:cNvSpPr>
          <p:nvPr>
            <p:ph type="body" sz="quarter" idx="1"/>
          </p:nvPr>
        </p:nvSpPr>
        <p:spPr>
          <a:xfrm>
            <a:off x="1219200" y="3257550"/>
            <a:ext cx="6705600" cy="30861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panose="02000503020000020003"/>
      </a:defRPr>
    </a:lvl1pPr>
    <a:lvl2pPr indent="228600" defTabSz="457200" latinLnBrk="0">
      <a:lnSpc>
        <a:spcPct val="125000"/>
      </a:lnSpc>
      <a:defRPr sz="2400">
        <a:latin typeface="+mn-lt"/>
        <a:ea typeface="+mn-ea"/>
        <a:cs typeface="+mn-cs"/>
        <a:sym typeface="Avenir Roman" panose="02000503020000020003"/>
      </a:defRPr>
    </a:lvl2pPr>
    <a:lvl3pPr indent="457200" defTabSz="457200" latinLnBrk="0">
      <a:lnSpc>
        <a:spcPct val="125000"/>
      </a:lnSpc>
      <a:defRPr sz="2400">
        <a:latin typeface="+mn-lt"/>
        <a:ea typeface="+mn-ea"/>
        <a:cs typeface="+mn-cs"/>
        <a:sym typeface="Avenir Roman" panose="02000503020000020003"/>
      </a:defRPr>
    </a:lvl3pPr>
    <a:lvl4pPr indent="685800" defTabSz="457200" latinLnBrk="0">
      <a:lnSpc>
        <a:spcPct val="125000"/>
      </a:lnSpc>
      <a:defRPr sz="2400">
        <a:latin typeface="+mn-lt"/>
        <a:ea typeface="+mn-ea"/>
        <a:cs typeface="+mn-cs"/>
        <a:sym typeface="Avenir Roman" panose="02000503020000020003"/>
      </a:defRPr>
    </a:lvl4pPr>
    <a:lvl5pPr indent="914400" defTabSz="457200" latinLnBrk="0">
      <a:lnSpc>
        <a:spcPct val="125000"/>
      </a:lnSpc>
      <a:defRPr sz="2400">
        <a:latin typeface="+mn-lt"/>
        <a:ea typeface="+mn-ea"/>
        <a:cs typeface="+mn-cs"/>
        <a:sym typeface="Avenir Roman" panose="02000503020000020003"/>
      </a:defRPr>
    </a:lvl5pPr>
    <a:lvl6pPr indent="1143000" defTabSz="457200" latinLnBrk="0">
      <a:lnSpc>
        <a:spcPct val="125000"/>
      </a:lnSpc>
      <a:defRPr sz="2400">
        <a:latin typeface="+mn-lt"/>
        <a:ea typeface="+mn-ea"/>
        <a:cs typeface="+mn-cs"/>
        <a:sym typeface="Avenir Roman" panose="02000503020000020003"/>
      </a:defRPr>
    </a:lvl6pPr>
    <a:lvl7pPr indent="1371600" defTabSz="457200" latinLnBrk="0">
      <a:lnSpc>
        <a:spcPct val="125000"/>
      </a:lnSpc>
      <a:defRPr sz="2400">
        <a:latin typeface="+mn-lt"/>
        <a:ea typeface="+mn-ea"/>
        <a:cs typeface="+mn-cs"/>
        <a:sym typeface="Avenir Roman" panose="02000503020000020003"/>
      </a:defRPr>
    </a:lvl7pPr>
    <a:lvl8pPr indent="1600200" defTabSz="457200" latinLnBrk="0">
      <a:lnSpc>
        <a:spcPct val="125000"/>
      </a:lnSpc>
      <a:defRPr sz="2400">
        <a:latin typeface="+mn-lt"/>
        <a:ea typeface="+mn-ea"/>
        <a:cs typeface="+mn-cs"/>
        <a:sym typeface="Avenir Roman" panose="02000503020000020003"/>
      </a:defRPr>
    </a:lvl8pPr>
    <a:lvl9pPr indent="1828800" defTabSz="457200" latinLnBrk="0">
      <a:lnSpc>
        <a:spcPct val="125000"/>
      </a:lnSpc>
      <a:defRPr sz="2400">
        <a:latin typeface="+mn-lt"/>
        <a:ea typeface="+mn-ea"/>
        <a:cs typeface="+mn-cs"/>
        <a:sym typeface="Avenir Roman" panose="02000503020000020003"/>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xfrm>
            <a:off x="2286000" y="514350"/>
            <a:ext cx="4572000" cy="2571750"/>
          </a:xfrm>
          <a:prstGeom prst="rect">
            <a:avLst/>
          </a:prstGeom>
        </p:spPr>
        <p:txBody>
          <a:bodyPr/>
          <a:lstStyle/>
          <a:p>
            <a:endParaRPr/>
          </a:p>
        </p:txBody>
      </p:sp>
      <p:sp>
        <p:nvSpPr>
          <p:cNvPr id="152" name="Shape 152"/>
          <p:cNvSpPr>
            <a:spLocks noGrp="1"/>
          </p:cNvSpPr>
          <p:nvPr>
            <p:ph type="body" sz="quarter" idx="1"/>
          </p:nvPr>
        </p:nvSpPr>
        <p:spPr>
          <a:prstGeom prst="rect">
            <a:avLst/>
          </a:prstGeom>
        </p:spPr>
        <p:txBody>
          <a:bodyPr/>
          <a:lstStyle/>
          <a:p>
            <a:r>
              <a:rPr lang="zh-CN" altLang="en-US" dirty="0"/>
              <a:t>改了序号</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xfrm>
            <a:off x="2286000" y="514350"/>
            <a:ext cx="4572000" cy="2571750"/>
          </a:xfrm>
          <a:prstGeom prst="rect">
            <a:avLst/>
          </a:prstGeom>
        </p:spPr>
        <p:txBody>
          <a:bodyPr/>
          <a:lstStyle/>
          <a:p>
            <a:endParaRPr/>
          </a:p>
        </p:txBody>
      </p:sp>
      <p:sp>
        <p:nvSpPr>
          <p:cNvPr id="152" name="Shape 152"/>
          <p:cNvSpPr>
            <a:spLocks noGrp="1"/>
          </p:cNvSpPr>
          <p:nvPr>
            <p:ph type="body" sz="quarter" idx="1"/>
          </p:nvPr>
        </p:nvSpPr>
        <p:spPr>
          <a:prstGeom prst="rect">
            <a:avLst/>
          </a:prstGeom>
        </p:spPr>
        <p:txBody>
          <a:bodyPr/>
          <a:lstStyle/>
          <a:p>
            <a:r>
              <a:rPr lang="zh-CN" altLang="en-US" dirty="0"/>
              <a:t>考虑章节逻辑性，在此处增加一节</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xfrm>
            <a:off x="2286000" y="514350"/>
            <a:ext cx="4572000" cy="2571750"/>
          </a:xfrm>
          <a:prstGeom prst="rect">
            <a:avLst/>
          </a:prstGeom>
        </p:spPr>
        <p:txBody>
          <a:bodyPr/>
          <a:lstStyle/>
          <a:p>
            <a:endParaRPr/>
          </a:p>
        </p:txBody>
      </p:sp>
      <p:sp>
        <p:nvSpPr>
          <p:cNvPr id="152" name="Shape 152"/>
          <p:cNvSpPr>
            <a:spLocks noGrp="1"/>
          </p:cNvSpPr>
          <p:nvPr>
            <p:ph type="body" sz="quarter" idx="1"/>
          </p:nvPr>
        </p:nvSpPr>
        <p:spPr>
          <a:prstGeom prst="rect">
            <a:avLst/>
          </a:prstGeom>
        </p:spPr>
        <p:txBody>
          <a:bodyPr/>
          <a:lstStyle/>
          <a:p>
            <a:r>
              <a:rPr lang="zh-CN" altLang="en-US" dirty="0"/>
              <a:t>改了序号和图片，保持一致性</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xfrm>
            <a:off x="2286000" y="514350"/>
            <a:ext cx="4572000" cy="2571750"/>
          </a:xfrm>
          <a:prstGeom prst="rect">
            <a:avLst/>
          </a:prstGeom>
        </p:spPr>
        <p:txBody>
          <a:bodyPr/>
          <a:lstStyle/>
          <a:p>
            <a:endParaRPr/>
          </a:p>
        </p:txBody>
      </p:sp>
      <p:sp>
        <p:nvSpPr>
          <p:cNvPr id="152" name="Shape 152"/>
          <p:cNvSpPr>
            <a:spLocks noGrp="1"/>
          </p:cNvSpPr>
          <p:nvPr>
            <p:ph type="body" sz="quarter" idx="1"/>
          </p:nvPr>
        </p:nvSpPr>
        <p:spPr>
          <a:prstGeom prst="rect">
            <a:avLst/>
          </a:prstGeom>
        </p:spPr>
        <p:txBody>
          <a:bodyPr/>
          <a:lstStyle/>
          <a:p>
            <a:r>
              <a:rPr lang="zh-CN" altLang="en-US" dirty="0"/>
              <a:t>改了序号</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r>
              <a:rPr lang="zh-CN" altLang="en-US" dirty="0"/>
              <a:t>改了序号和图片，保持格式一致性</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r>
              <a:rPr lang="zh-CN" altLang="en-US" dirty="0"/>
              <a:t>改了序号</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文本占位符 2"/>
          <p:cNvSpPr>
            <a:spLocks noGrp="1"/>
          </p:cNvSpPr>
          <p:nvPr>
            <p:ph type="body" idx="1"/>
          </p:nvPr>
        </p:nvSpPr>
        <p:spPr/>
        <p:txBody>
          <a:bodyPr/>
          <a:lstStyle/>
          <a:p>
            <a:r>
              <a:rPr lang="zh-CN" altLang="en-US" b="1">
                <a:latin typeface="微软雅黑" panose="020B0503020204020204" charset="-122"/>
                <a:ea typeface="微软雅黑" panose="020B0503020204020204" charset="-122"/>
                <a:cs typeface="微软雅黑" panose="020B0503020204020204" charset="-122"/>
              </a:rPr>
              <a:t>地址码规则：地址码长6位，以数字1-9开头，后5位为0-9的数字。</a:t>
            </a:r>
          </a:p>
          <a:p>
            <a:endParaRPr lang="zh-CN" altLang="en-US" b="1">
              <a:latin typeface="微软雅黑" panose="020B0503020204020204" charset="-122"/>
              <a:ea typeface="微软雅黑" panose="020B0503020204020204" charset="-122"/>
              <a:cs typeface="微软雅黑" panose="020B0503020204020204" charset="-122"/>
            </a:endParaRPr>
          </a:p>
          <a:p>
            <a:r>
              <a:rPr lang="zh-CN" altLang="en-US" b="1">
                <a:latin typeface="微软雅黑" panose="020B0503020204020204" charset="-122"/>
                <a:ea typeface="微软雅黑" panose="020B0503020204020204" charset="-122"/>
                <a:cs typeface="微软雅黑" panose="020B0503020204020204" charset="-122"/>
              </a:rPr>
              <a:t>年份码规则：年份码长4位，以数字18，19或20开头，剩余两位为0-9的数字。</a:t>
            </a:r>
          </a:p>
          <a:p>
            <a:endParaRPr lang="zh-CN" altLang="en-US" b="1">
              <a:latin typeface="微软雅黑" panose="020B0503020204020204" charset="-122"/>
              <a:ea typeface="微软雅黑" panose="020B0503020204020204" charset="-122"/>
              <a:cs typeface="微软雅黑" panose="020B0503020204020204" charset="-122"/>
            </a:endParaRPr>
          </a:p>
          <a:p>
            <a:r>
              <a:rPr lang="zh-CN" altLang="en-US" b="1">
                <a:latin typeface="微软雅黑" panose="020B0503020204020204" charset="-122"/>
                <a:ea typeface="微软雅黑" panose="020B0503020204020204" charset="-122"/>
                <a:cs typeface="微软雅黑" panose="020B0503020204020204" charset="-122"/>
              </a:rPr>
              <a:t>月份码规则：月份码长2位，第一位数字为0，第二位数字为1-9或者第一位数字为1，第二位数字为0-2。</a:t>
            </a:r>
          </a:p>
          <a:p>
            <a:endParaRPr lang="zh-CN" altLang="en-US" b="1">
              <a:latin typeface="微软雅黑" panose="020B0503020204020204" charset="-122"/>
              <a:ea typeface="微软雅黑" panose="020B0503020204020204" charset="-122"/>
              <a:cs typeface="微软雅黑" panose="020B0503020204020204" charset="-122"/>
            </a:endParaRPr>
          </a:p>
          <a:p>
            <a:r>
              <a:rPr lang="zh-CN" altLang="en-US" b="1">
                <a:latin typeface="微软雅黑" panose="020B0503020204020204" charset="-122"/>
                <a:ea typeface="微软雅黑" panose="020B0503020204020204" charset="-122"/>
                <a:cs typeface="微软雅黑" panose="020B0503020204020204" charset="-122"/>
              </a:rPr>
              <a:t>日期码规则：日期码长2位，第一位数字为0-2，第二位数字为1-9，或者是10，20，30，31</a:t>
            </a:r>
          </a:p>
          <a:p>
            <a:endParaRPr lang="zh-CN" altLang="en-US" b="1">
              <a:latin typeface="微软雅黑" panose="020B0503020204020204" charset="-122"/>
              <a:ea typeface="微软雅黑" panose="020B0503020204020204" charset="-122"/>
              <a:cs typeface="微软雅黑" panose="020B0503020204020204" charset="-122"/>
            </a:endParaRPr>
          </a:p>
          <a:p>
            <a:r>
              <a:rPr lang="zh-CN" altLang="en-US" b="1">
                <a:latin typeface="微软雅黑" panose="020B0503020204020204" charset="-122"/>
                <a:ea typeface="微软雅黑" panose="020B0503020204020204" charset="-122"/>
                <a:cs typeface="微软雅黑" panose="020B0503020204020204" charset="-122"/>
              </a:rPr>
              <a:t>顺序码规则：顺序码长3位，顺序码是数字</a:t>
            </a:r>
          </a:p>
          <a:p>
            <a:endParaRPr lang="zh-CN" altLang="en-US" b="1">
              <a:latin typeface="微软雅黑" panose="020B0503020204020204" charset="-122"/>
              <a:ea typeface="微软雅黑" panose="020B0503020204020204" charset="-122"/>
              <a:cs typeface="微软雅黑" panose="020B0503020204020204" charset="-122"/>
            </a:endParaRPr>
          </a:p>
          <a:p>
            <a:r>
              <a:rPr lang="zh-CN" altLang="en-US" b="1">
                <a:latin typeface="微软雅黑" panose="020B0503020204020204" charset="-122"/>
                <a:ea typeface="微软雅黑" panose="020B0503020204020204" charset="-122"/>
                <a:cs typeface="微软雅黑" panose="020B0503020204020204" charset="-122"/>
              </a:rPr>
              <a:t>校验码规则：校验码长1位，可以是数字，字母x或字母X</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Master" Target="../slideMasters/slideMaster1.xml"/><Relationship Id="rId5" Type="http://schemas.openxmlformats.org/officeDocument/2006/relationships/tags" Target="../tags/tag14.xml"/><Relationship Id="rId4" Type="http://schemas.openxmlformats.org/officeDocument/2006/relationships/tags" Target="../tags/tag13.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2" name="矩形 21"/>
          <p:cNvSpPr/>
          <p:nvPr userDrawn="1"/>
        </p:nvSpPr>
        <p:spPr>
          <a:xfrm>
            <a:off x="-20320" y="-1905"/>
            <a:ext cx="18307685" cy="1360170"/>
          </a:xfrm>
          <a:prstGeom prst="rect">
            <a:avLst/>
          </a:prstGeom>
          <a:solidFill>
            <a:srgbClr val="0151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000"/>
              </a:spcAft>
            </a:pPr>
            <a:endParaRPr lang="zh-CN" altLang="en-US" sz="3200" u="none">
              <a:solidFill>
                <a:srgbClr val="000000"/>
              </a:solidFill>
              <a:latin typeface="微软雅黑" panose="020B0503020204020204" charset="-122"/>
              <a:ea typeface="微软雅黑" panose="020B0503020204020204" charset="-122"/>
            </a:endParaRPr>
          </a:p>
        </p:txBody>
      </p:sp>
      <p:sp>
        <p:nvSpPr>
          <p:cNvPr id="4" name="文本占位符 3"/>
          <p:cNvSpPr>
            <a:spLocks noGrp="1"/>
          </p:cNvSpPr>
          <p:nvPr>
            <p:ph type="body" idx="1"/>
            <p:custDataLst>
              <p:tags r:id="rId1"/>
            </p:custDataLst>
          </p:nvPr>
        </p:nvSpPr>
        <p:spPr>
          <a:xfrm>
            <a:off x="912600" y="2235876"/>
            <a:ext cx="16453800" cy="7139681"/>
          </a:xfrm>
          <a:prstGeom prst="rect">
            <a:avLst/>
          </a:prstGeom>
        </p:spPr>
        <p:txBody>
          <a:bodyPr vert="horz" lIns="90000" tIns="46800" rIns="90000" bIns="46800" rtlCol="0">
            <a:normAutofit/>
          </a:bodyPr>
          <a:lstStyle/>
          <a:p>
            <a:pPr lvl="0"/>
            <a:r>
              <a:rPr lang="zh-CN" altLang="en-US" dirty="0"/>
              <a:t>单击此处编辑母版文本样式</a:t>
            </a:r>
          </a:p>
        </p:txBody>
      </p:sp>
      <p:sp>
        <p:nvSpPr>
          <p:cNvPr id="5" name="标题 4"/>
          <p:cNvSpPr>
            <a:spLocks noGrp="1"/>
          </p:cNvSpPr>
          <p:nvPr>
            <p:ph type="title"/>
            <p:custDataLst>
              <p:tags r:id="rId2"/>
            </p:custDataLst>
          </p:nvPr>
        </p:nvSpPr>
        <p:spPr>
          <a:xfrm>
            <a:off x="697335" y="195163"/>
            <a:ext cx="16453800" cy="1058531"/>
          </a:xfrm>
        </p:spPr>
        <p:txBody>
          <a:bodyPr vert="horz" lIns="90000" tIns="46800" rIns="90000" bIns="46800" rtlCol="0" anchor="ctr" anchorCtr="0">
            <a:normAutofit/>
          </a:bodyPr>
          <a:lstStyle>
            <a:lvl1pPr>
              <a:defRPr sz="3600">
                <a:solidFill>
                  <a:schemeClr val="bg1"/>
                </a:solidFill>
              </a:defRPr>
            </a:lvl1pPr>
          </a:lstStyle>
          <a:p>
            <a:pPr lvl="0"/>
            <a:r>
              <a:rPr lang="zh-CN" altLang="en-US"/>
              <a:t>单击此处编辑母版标题样式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70"/>
            <a:ext cx="10515600" cy="1325727"/>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7135"/>
            <a:ext cx="2743200" cy="365170"/>
          </a:xfrm>
        </p:spPr>
        <p:txBody>
          <a:bodyPr/>
          <a:lstStyle/>
          <a:p>
            <a:fld id="{263DB197-84B0-484E-9C0F-88358ECCB797}" type="datetimeFigureOut">
              <a:rPr lang="zh-CN" altLang="en-US" smtClean="0"/>
              <a:t>2024/4/10</a:t>
            </a:fld>
            <a:endParaRPr lang="zh-CN" altLang="en-US"/>
          </a:p>
        </p:txBody>
      </p:sp>
      <p:sp>
        <p:nvSpPr>
          <p:cNvPr id="4" name="页脚占位符 3"/>
          <p:cNvSpPr>
            <a:spLocks noGrp="1"/>
          </p:cNvSpPr>
          <p:nvPr>
            <p:ph type="ftr" sz="quarter" idx="11"/>
          </p:nvPr>
        </p:nvSpPr>
        <p:spPr>
          <a:xfrm>
            <a:off x="4038600" y="6357135"/>
            <a:ext cx="4114800" cy="365170"/>
          </a:xfrm>
        </p:spPr>
        <p:txBody>
          <a:bodyPr/>
          <a:lstStyle/>
          <a:p>
            <a:endParaRPr lang="zh-CN" altLang="en-US"/>
          </a:p>
        </p:txBody>
      </p:sp>
      <p:sp>
        <p:nvSpPr>
          <p:cNvPr id="5" name="灯片编号占位符 4"/>
          <p:cNvSpPr>
            <a:spLocks noGrp="1"/>
          </p:cNvSpPr>
          <p:nvPr>
            <p:ph type="sldNum" sz="quarter" idx="12"/>
          </p:nvPr>
        </p:nvSpPr>
        <p:spPr>
          <a:xfrm>
            <a:off x="8610600" y="6357135"/>
            <a:ext cx="2743200" cy="365170"/>
          </a:xfrm>
        </p:spPr>
        <p:txBody>
          <a:bodyPr/>
          <a:lstStyle/>
          <a:p>
            <a:fld id="{E077DA78-E013-4A8C-AD75-63A150561B10}" type="slidenum">
              <a:rPr lang="zh-CN" altLang="en-US" smtClean="0"/>
              <a:t>‹#›</a:t>
            </a:fld>
            <a:endParaRPr lang="zh-CN" alt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70"/>
            <a:ext cx="10515600" cy="1325727"/>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7135"/>
            <a:ext cx="2743200" cy="365170"/>
          </a:xfrm>
        </p:spPr>
        <p:txBody>
          <a:bodyPr/>
          <a:lstStyle/>
          <a:p>
            <a:fld id="{263DB197-84B0-484E-9C0F-88358ECCB797}" type="datetimeFigureOut">
              <a:rPr lang="zh-CN" altLang="en-US" smtClean="0"/>
              <a:t>2024/4/10</a:t>
            </a:fld>
            <a:endParaRPr lang="zh-CN" altLang="en-US"/>
          </a:p>
        </p:txBody>
      </p:sp>
      <p:sp>
        <p:nvSpPr>
          <p:cNvPr id="4" name="页脚占位符 3"/>
          <p:cNvSpPr>
            <a:spLocks noGrp="1"/>
          </p:cNvSpPr>
          <p:nvPr>
            <p:ph type="ftr" sz="quarter" idx="11"/>
          </p:nvPr>
        </p:nvSpPr>
        <p:spPr>
          <a:xfrm>
            <a:off x="4038600" y="6357135"/>
            <a:ext cx="4114800" cy="365170"/>
          </a:xfrm>
        </p:spPr>
        <p:txBody>
          <a:bodyPr/>
          <a:lstStyle/>
          <a:p>
            <a:endParaRPr lang="zh-CN" altLang="en-US"/>
          </a:p>
        </p:txBody>
      </p:sp>
      <p:sp>
        <p:nvSpPr>
          <p:cNvPr id="5" name="灯片编号占位符 4"/>
          <p:cNvSpPr>
            <a:spLocks noGrp="1"/>
          </p:cNvSpPr>
          <p:nvPr>
            <p:ph type="sldNum" sz="quarter" idx="12"/>
          </p:nvPr>
        </p:nvSpPr>
        <p:spPr>
          <a:xfrm>
            <a:off x="8610600" y="6357135"/>
            <a:ext cx="2743200" cy="365170"/>
          </a:xfrm>
        </p:spPr>
        <p:txBody>
          <a:bodyPr/>
          <a:lstStyle/>
          <a:p>
            <a:fld id="{E077DA78-E013-4A8C-AD75-63A150561B10}" type="slidenum">
              <a:rPr lang="zh-CN" altLang="en-US" smtClean="0"/>
              <a:t>‹#›</a:t>
            </a:fld>
            <a:endParaRPr lang="zh-CN" alt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918000" y="9473257"/>
            <a:ext cx="4050000" cy="475283"/>
          </a:xfrm>
        </p:spPr>
        <p:txBody>
          <a:bodyPr/>
          <a:lstStyle/>
          <a:p>
            <a:fld id="{760FBDFE-C587-4B4C-A407-44438C67B59E}" type="datetimeFigureOut">
              <a:rPr lang="zh-CN" altLang="en-US" smtClean="0"/>
              <a:t>2024/4/10</a:t>
            </a:fld>
            <a:endParaRPr lang="zh-CN" altLang="en-US"/>
          </a:p>
        </p:txBody>
      </p:sp>
      <p:sp>
        <p:nvSpPr>
          <p:cNvPr id="4" name="页脚占位符 3"/>
          <p:cNvSpPr>
            <a:spLocks noGrp="1"/>
          </p:cNvSpPr>
          <p:nvPr>
            <p:ph type="ftr" sz="quarter" idx="11"/>
          </p:nvPr>
        </p:nvSpPr>
        <p:spPr>
          <a:xfrm>
            <a:off x="6174000" y="9473257"/>
            <a:ext cx="5940000" cy="475283"/>
          </a:xfrm>
        </p:spPr>
        <p:txBody>
          <a:bodyPr/>
          <a:lstStyle/>
          <a:p>
            <a:endParaRPr lang="zh-CN" altLang="en-US" dirty="0"/>
          </a:p>
        </p:txBody>
      </p:sp>
      <p:sp>
        <p:nvSpPr>
          <p:cNvPr id="5" name="灯片编号占位符 4"/>
          <p:cNvSpPr>
            <a:spLocks noGrp="1"/>
          </p:cNvSpPr>
          <p:nvPr>
            <p:ph type="sldNum" sz="quarter" idx="12"/>
          </p:nvPr>
        </p:nvSpPr>
        <p:spPr>
          <a:xfrm>
            <a:off x="13316400" y="9473257"/>
            <a:ext cx="4050000" cy="475283"/>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2" name="矩形 21"/>
          <p:cNvSpPr/>
          <p:nvPr userDrawn="1"/>
        </p:nvSpPr>
        <p:spPr>
          <a:xfrm>
            <a:off x="-20320" y="-1905"/>
            <a:ext cx="18307685" cy="1360170"/>
          </a:xfrm>
          <a:prstGeom prst="rect">
            <a:avLst/>
          </a:prstGeom>
          <a:solidFill>
            <a:srgbClr val="0151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000"/>
              </a:spcAft>
            </a:pPr>
            <a:endParaRPr lang="zh-CN" altLang="en-US" sz="3200" u="none">
              <a:solidFill>
                <a:srgbClr val="000000"/>
              </a:solidFill>
              <a:latin typeface="微软雅黑" panose="020B0503020204020204" charset="-122"/>
              <a:ea typeface="微软雅黑" panose="020B0503020204020204" charset="-122"/>
            </a:endParaRPr>
          </a:p>
        </p:txBody>
      </p:sp>
      <p:sp>
        <p:nvSpPr>
          <p:cNvPr id="6" name="标题 5"/>
          <p:cNvSpPr>
            <a:spLocks noGrp="1"/>
          </p:cNvSpPr>
          <p:nvPr>
            <p:ph type="title"/>
            <p:custDataLst>
              <p:tags r:id="rId1"/>
            </p:custDataLst>
          </p:nvPr>
        </p:nvSpPr>
        <p:spPr>
          <a:xfrm>
            <a:off x="697335" y="195163"/>
            <a:ext cx="16453800" cy="1058531"/>
          </a:xfrm>
        </p:spPr>
        <p:txBody>
          <a:bodyPr vert="horz" lIns="90000" tIns="46800" rIns="90000" bIns="46800" rtlCol="0" anchor="ctr" anchorCtr="0">
            <a:normAutofit/>
          </a:bodyPr>
          <a:lstStyle>
            <a:lvl1pPr>
              <a:defRPr sz="3600">
                <a:solidFill>
                  <a:schemeClr val="bg1"/>
                </a:solidFill>
              </a:defRPr>
            </a:lvl1pPr>
          </a:lstStyle>
          <a:p>
            <a:pPr lvl="0"/>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70"/>
            <a:ext cx="10515600" cy="1325727"/>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7135"/>
            <a:ext cx="2743200" cy="365170"/>
          </a:xfrm>
        </p:spPr>
        <p:txBody>
          <a:bodyPr/>
          <a:lstStyle/>
          <a:p>
            <a:fld id="{263DB197-84B0-484E-9C0F-88358ECCB797}" type="datetimeFigureOut">
              <a:rPr lang="zh-CN" altLang="en-US" smtClean="0"/>
              <a:t>2024/4/10</a:t>
            </a:fld>
            <a:endParaRPr lang="zh-CN" altLang="en-US"/>
          </a:p>
        </p:txBody>
      </p:sp>
      <p:sp>
        <p:nvSpPr>
          <p:cNvPr id="4" name="页脚占位符 3"/>
          <p:cNvSpPr>
            <a:spLocks noGrp="1"/>
          </p:cNvSpPr>
          <p:nvPr>
            <p:ph type="ftr" sz="quarter" idx="11"/>
          </p:nvPr>
        </p:nvSpPr>
        <p:spPr>
          <a:xfrm>
            <a:off x="4038600" y="6357135"/>
            <a:ext cx="4114800" cy="365170"/>
          </a:xfrm>
        </p:spPr>
        <p:txBody>
          <a:bodyPr/>
          <a:lstStyle/>
          <a:p>
            <a:endParaRPr lang="zh-CN" altLang="en-US"/>
          </a:p>
        </p:txBody>
      </p:sp>
      <p:sp>
        <p:nvSpPr>
          <p:cNvPr id="5" name="灯片编号占位符 4"/>
          <p:cNvSpPr>
            <a:spLocks noGrp="1"/>
          </p:cNvSpPr>
          <p:nvPr>
            <p:ph type="sldNum" sz="quarter" idx="12"/>
          </p:nvPr>
        </p:nvSpPr>
        <p:spPr>
          <a:xfrm>
            <a:off x="8610600" y="6357135"/>
            <a:ext cx="2743200" cy="365170"/>
          </a:xfrm>
        </p:spPr>
        <p:txBody>
          <a:bodyPr/>
          <a:lstStyle/>
          <a:p>
            <a:fld id="{E077DA78-E013-4A8C-AD75-63A150561B10}" type="slidenum">
              <a:rPr lang="zh-CN" altLang="en-US" smtClean="0"/>
              <a:t>‹#›</a:t>
            </a:fld>
            <a:endParaRPr lang="zh-CN" altLang="en-US"/>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70"/>
            <a:ext cx="10515600" cy="1325727"/>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7135"/>
            <a:ext cx="2743200" cy="365170"/>
          </a:xfrm>
        </p:spPr>
        <p:txBody>
          <a:bodyPr/>
          <a:lstStyle/>
          <a:p>
            <a:fld id="{263DB197-84B0-484E-9C0F-88358ECCB797}" type="datetimeFigureOut">
              <a:rPr lang="zh-CN" altLang="en-US" smtClean="0"/>
              <a:t>2024/4/10</a:t>
            </a:fld>
            <a:endParaRPr lang="zh-CN" altLang="en-US"/>
          </a:p>
        </p:txBody>
      </p:sp>
      <p:sp>
        <p:nvSpPr>
          <p:cNvPr id="4" name="页脚占位符 3"/>
          <p:cNvSpPr>
            <a:spLocks noGrp="1"/>
          </p:cNvSpPr>
          <p:nvPr>
            <p:ph type="ftr" sz="quarter" idx="11"/>
          </p:nvPr>
        </p:nvSpPr>
        <p:spPr>
          <a:xfrm>
            <a:off x="4038600" y="6357135"/>
            <a:ext cx="4114800" cy="365170"/>
          </a:xfrm>
        </p:spPr>
        <p:txBody>
          <a:bodyPr/>
          <a:lstStyle/>
          <a:p>
            <a:endParaRPr lang="zh-CN" altLang="en-US"/>
          </a:p>
        </p:txBody>
      </p:sp>
      <p:sp>
        <p:nvSpPr>
          <p:cNvPr id="5" name="灯片编号占位符 4"/>
          <p:cNvSpPr>
            <a:spLocks noGrp="1"/>
          </p:cNvSpPr>
          <p:nvPr>
            <p:ph type="sldNum" sz="quarter" idx="12"/>
          </p:nvPr>
        </p:nvSpPr>
        <p:spPr>
          <a:xfrm>
            <a:off x="8610600" y="6357135"/>
            <a:ext cx="2743200" cy="365170"/>
          </a:xfrm>
        </p:spPr>
        <p:txBody>
          <a:bodyPr/>
          <a:lstStyle/>
          <a:p>
            <a:fld id="{E077DA78-E013-4A8C-AD75-63A150561B10}" type="slidenum">
              <a:rPr lang="zh-CN" altLang="en-US" smtClean="0"/>
              <a:t>‹#›</a:t>
            </a:fld>
            <a:endParaRPr lang="zh-CN" alt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70"/>
            <a:ext cx="10515600" cy="1325727"/>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7135"/>
            <a:ext cx="2743200" cy="365170"/>
          </a:xfrm>
        </p:spPr>
        <p:txBody>
          <a:bodyPr/>
          <a:lstStyle/>
          <a:p>
            <a:fld id="{263DB197-84B0-484E-9C0F-88358ECCB797}" type="datetimeFigureOut">
              <a:rPr lang="zh-CN" altLang="en-US" smtClean="0"/>
              <a:t>2024/4/10</a:t>
            </a:fld>
            <a:endParaRPr lang="zh-CN" altLang="en-US"/>
          </a:p>
        </p:txBody>
      </p:sp>
      <p:sp>
        <p:nvSpPr>
          <p:cNvPr id="4" name="页脚占位符 3"/>
          <p:cNvSpPr>
            <a:spLocks noGrp="1"/>
          </p:cNvSpPr>
          <p:nvPr>
            <p:ph type="ftr" sz="quarter" idx="11"/>
          </p:nvPr>
        </p:nvSpPr>
        <p:spPr>
          <a:xfrm>
            <a:off x="4038600" y="6357135"/>
            <a:ext cx="4114800" cy="365170"/>
          </a:xfrm>
        </p:spPr>
        <p:txBody>
          <a:bodyPr/>
          <a:lstStyle/>
          <a:p>
            <a:endParaRPr lang="zh-CN" altLang="en-US"/>
          </a:p>
        </p:txBody>
      </p:sp>
      <p:sp>
        <p:nvSpPr>
          <p:cNvPr id="5" name="灯片编号占位符 4"/>
          <p:cNvSpPr>
            <a:spLocks noGrp="1"/>
          </p:cNvSpPr>
          <p:nvPr>
            <p:ph type="sldNum" sz="quarter" idx="12"/>
          </p:nvPr>
        </p:nvSpPr>
        <p:spPr>
          <a:xfrm>
            <a:off x="8610600" y="6357135"/>
            <a:ext cx="2743200" cy="365170"/>
          </a:xfrm>
        </p:spPr>
        <p:txBody>
          <a:bodyPr/>
          <a:lstStyle/>
          <a:p>
            <a:fld id="{E077DA78-E013-4A8C-AD75-63A150561B10}" type="slidenum">
              <a:rPr lang="zh-CN" altLang="en-US" smtClean="0"/>
              <a:t>‹#›</a:t>
            </a:fld>
            <a:endParaRPr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70"/>
            <a:ext cx="10515600" cy="1325727"/>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7135"/>
            <a:ext cx="2743200" cy="365170"/>
          </a:xfrm>
        </p:spPr>
        <p:txBody>
          <a:bodyPr/>
          <a:lstStyle/>
          <a:p>
            <a:fld id="{263DB197-84B0-484E-9C0F-88358ECCB797}" type="datetimeFigureOut">
              <a:rPr lang="zh-CN" altLang="en-US" smtClean="0"/>
              <a:t>2024/4/10</a:t>
            </a:fld>
            <a:endParaRPr lang="zh-CN" altLang="en-US"/>
          </a:p>
        </p:txBody>
      </p:sp>
      <p:sp>
        <p:nvSpPr>
          <p:cNvPr id="4" name="页脚占位符 3"/>
          <p:cNvSpPr>
            <a:spLocks noGrp="1"/>
          </p:cNvSpPr>
          <p:nvPr>
            <p:ph type="ftr" sz="quarter" idx="11"/>
          </p:nvPr>
        </p:nvSpPr>
        <p:spPr>
          <a:xfrm>
            <a:off x="4038600" y="6357135"/>
            <a:ext cx="4114800" cy="365170"/>
          </a:xfrm>
        </p:spPr>
        <p:txBody>
          <a:bodyPr/>
          <a:lstStyle/>
          <a:p>
            <a:endParaRPr lang="zh-CN" altLang="en-US"/>
          </a:p>
        </p:txBody>
      </p:sp>
      <p:sp>
        <p:nvSpPr>
          <p:cNvPr id="5" name="灯片编号占位符 4"/>
          <p:cNvSpPr>
            <a:spLocks noGrp="1"/>
          </p:cNvSpPr>
          <p:nvPr>
            <p:ph type="sldNum" sz="quarter" idx="12"/>
          </p:nvPr>
        </p:nvSpPr>
        <p:spPr>
          <a:xfrm>
            <a:off x="8610600" y="6357135"/>
            <a:ext cx="2743200" cy="365170"/>
          </a:xfrm>
        </p:spPr>
        <p:txBody>
          <a:bodyPr/>
          <a:lstStyle/>
          <a:p>
            <a:fld id="{E077DA78-E013-4A8C-AD75-63A150561B10}" type="slidenum">
              <a:rPr lang="zh-CN" altLang="en-US" smtClean="0"/>
              <a:t>‹#›</a:t>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70"/>
            <a:ext cx="10515600" cy="1325727"/>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7135"/>
            <a:ext cx="2743200" cy="365170"/>
          </a:xfrm>
        </p:spPr>
        <p:txBody>
          <a:bodyPr/>
          <a:lstStyle/>
          <a:p>
            <a:fld id="{263DB197-84B0-484E-9C0F-88358ECCB797}" type="datetimeFigureOut">
              <a:rPr lang="zh-CN" altLang="en-US" smtClean="0"/>
              <a:t>2024/4/10</a:t>
            </a:fld>
            <a:endParaRPr lang="zh-CN" altLang="en-US"/>
          </a:p>
        </p:txBody>
      </p:sp>
      <p:sp>
        <p:nvSpPr>
          <p:cNvPr id="4" name="页脚占位符 3"/>
          <p:cNvSpPr>
            <a:spLocks noGrp="1"/>
          </p:cNvSpPr>
          <p:nvPr>
            <p:ph type="ftr" sz="quarter" idx="11"/>
          </p:nvPr>
        </p:nvSpPr>
        <p:spPr>
          <a:xfrm>
            <a:off x="4038600" y="6357135"/>
            <a:ext cx="4114800" cy="365170"/>
          </a:xfrm>
        </p:spPr>
        <p:txBody>
          <a:bodyPr/>
          <a:lstStyle/>
          <a:p>
            <a:endParaRPr lang="zh-CN" altLang="en-US"/>
          </a:p>
        </p:txBody>
      </p:sp>
      <p:sp>
        <p:nvSpPr>
          <p:cNvPr id="5" name="灯片编号占位符 4"/>
          <p:cNvSpPr>
            <a:spLocks noGrp="1"/>
          </p:cNvSpPr>
          <p:nvPr>
            <p:ph type="sldNum" sz="quarter" idx="12"/>
          </p:nvPr>
        </p:nvSpPr>
        <p:spPr>
          <a:xfrm>
            <a:off x="8610600" y="6357135"/>
            <a:ext cx="2743200" cy="365170"/>
          </a:xfrm>
        </p:spPr>
        <p:txBody>
          <a:bodyPr/>
          <a:lstStyle/>
          <a:p>
            <a:fld id="{E077DA78-E013-4A8C-AD75-63A150561B10}" type="slidenum">
              <a:rPr lang="zh-CN" altLang="en-US" smtClean="0"/>
              <a:t>‹#›</a:t>
            </a:fld>
            <a:endParaRPr lang="zh-CN" alt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918000" y="9472769"/>
            <a:ext cx="4050000" cy="475259"/>
          </a:xfrm>
        </p:spPr>
        <p:txBody>
          <a:bodyPr/>
          <a:lstStyle/>
          <a:p>
            <a:fld id="{760FBDFE-C587-4B4C-A407-44438C67B59E}" type="datetimeFigureOut">
              <a:rPr lang="zh-CN" altLang="en-US" smtClean="0"/>
              <a:t>2024/4/10</a:t>
            </a:fld>
            <a:endParaRPr lang="zh-CN" altLang="en-US"/>
          </a:p>
        </p:txBody>
      </p:sp>
      <p:sp>
        <p:nvSpPr>
          <p:cNvPr id="4" name="页脚占位符 3"/>
          <p:cNvSpPr>
            <a:spLocks noGrp="1"/>
          </p:cNvSpPr>
          <p:nvPr>
            <p:ph type="ftr" sz="quarter" idx="11"/>
            <p:custDataLst>
              <p:tags r:id="rId2"/>
            </p:custDataLst>
          </p:nvPr>
        </p:nvSpPr>
        <p:spPr>
          <a:xfrm>
            <a:off x="6174000" y="9472769"/>
            <a:ext cx="5940000" cy="475259"/>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13316400" y="9472769"/>
            <a:ext cx="4050000" cy="475259"/>
          </a:xfrm>
        </p:spPr>
        <p:txBody>
          <a:bodyPr/>
          <a:lstStyle/>
          <a:p>
            <a:fld id="{49AE70B2-8BF9-45C0-BB95-33D1B9D3A854}" type="slidenum">
              <a:rPr lang="zh-CN" altLang="en-US" smtClean="0"/>
              <a:t>‹#›</a:t>
            </a:fld>
            <a:endParaRPr lang="zh-CN" altLang="en-US"/>
          </a:p>
        </p:txBody>
      </p:sp>
      <p:sp>
        <p:nvSpPr>
          <p:cNvPr id="22" name="矩形 21"/>
          <p:cNvSpPr/>
          <p:nvPr userDrawn="1"/>
        </p:nvSpPr>
        <p:spPr>
          <a:xfrm>
            <a:off x="-20320" y="-1905"/>
            <a:ext cx="18307685" cy="1360170"/>
          </a:xfrm>
          <a:prstGeom prst="rect">
            <a:avLst/>
          </a:prstGeom>
          <a:solidFill>
            <a:srgbClr val="0151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000"/>
              </a:spcAft>
            </a:pPr>
            <a:endParaRPr lang="zh-CN" altLang="en-US" sz="3200" u="none">
              <a:solidFill>
                <a:srgbClr val="000000"/>
              </a:solidFill>
              <a:latin typeface="微软雅黑" panose="020B0503020204020204" charset="-122"/>
              <a:ea typeface="微软雅黑" panose="020B0503020204020204" charset="-122"/>
            </a:endParaRPr>
          </a:p>
        </p:txBody>
      </p:sp>
      <p:sp>
        <p:nvSpPr>
          <p:cNvPr id="2" name="标题 1"/>
          <p:cNvSpPr>
            <a:spLocks noGrp="1"/>
          </p:cNvSpPr>
          <p:nvPr>
            <p:ph type="title"/>
            <p:custDataLst>
              <p:tags r:id="rId4"/>
            </p:custDataLst>
          </p:nvPr>
        </p:nvSpPr>
        <p:spPr>
          <a:xfrm>
            <a:off x="697335" y="195163"/>
            <a:ext cx="16453800" cy="1058531"/>
          </a:xfrm>
        </p:spPr>
        <p:txBody>
          <a:bodyPr vert="horz" lIns="90000" tIns="46800" rIns="90000" bIns="46800" rtlCol="0" anchor="ctr" anchorCtr="0">
            <a:normAutofit/>
          </a:bodyPr>
          <a:lstStyle>
            <a:lvl1pPr>
              <a:defRPr sz="3600">
                <a:solidFill>
                  <a:schemeClr val="bg1"/>
                </a:solidFill>
              </a:defRPr>
            </a:lvl1pPr>
          </a:lstStyle>
          <a:p>
            <a:pPr lvl="0"/>
            <a:r>
              <a:rPr lang="zh-CN" altLang="en-US"/>
              <a:t>单击此处编辑母版标题样式</a:t>
            </a:r>
          </a:p>
        </p:txBody>
      </p:sp>
      <p:sp>
        <p:nvSpPr>
          <p:cNvPr id="6" name="文本占位符 5"/>
          <p:cNvSpPr>
            <a:spLocks noGrp="1"/>
          </p:cNvSpPr>
          <p:nvPr>
            <p:ph type="body" idx="1"/>
            <p:custDataLst>
              <p:tags r:id="rId5"/>
            </p:custDataLst>
          </p:nvPr>
        </p:nvSpPr>
        <p:spPr>
          <a:xfrm>
            <a:off x="912600" y="2235876"/>
            <a:ext cx="16453800" cy="7139681"/>
          </a:xfrm>
          <a:prstGeom prst="rect">
            <a:avLst/>
          </a:prstGeom>
        </p:spPr>
        <p:txBody>
          <a:bodyPr vert="horz" lIns="90000" tIns="46800" rIns="90000" bIns="46800" rtlCol="0">
            <a:normAutofit/>
          </a:bodyPr>
          <a:lstStyle>
            <a:lvl1pPr>
              <a:lnSpc>
                <a:spcPct val="150000"/>
              </a:lnSpc>
              <a:buChar char="•"/>
              <a:defRPr sz="3200" b="1">
                <a:solidFill>
                  <a:schemeClr val="tx1"/>
                </a:solidFill>
                <a:effectLst>
                  <a:outerShdw blurRad="38100" dist="19050" dir="2700000" algn="tl" rotWithShape="0">
                    <a:schemeClr val="dk1">
                      <a:alpha val="40000"/>
                    </a:schemeClr>
                  </a:outerShdw>
                </a:effectLst>
              </a:defRPr>
            </a:lvl1pPr>
            <a:lvl2pPr>
              <a:lnSpc>
                <a:spcPct val="150000"/>
              </a:lnSpc>
              <a:buChar char="•"/>
              <a:defRPr sz="2800"/>
            </a:lvl2pPr>
            <a:lvl3pPr>
              <a:lnSpc>
                <a:spcPct val="150000"/>
              </a:lnSpc>
              <a:buChar char="•"/>
              <a:defRPr/>
            </a:lvl3pPr>
            <a:lvl4pPr>
              <a:lnSpc>
                <a:spcPct val="150000"/>
              </a:lnSpc>
              <a:buChar char="•"/>
              <a:defRPr/>
            </a:lvl4pPr>
            <a:lvl5pPr>
              <a:lnSpc>
                <a:spcPct val="150000"/>
              </a:lnSpc>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912600" y="2333328"/>
            <a:ext cx="7849616" cy="691356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2400" b="0" i="0" u="none" strike="noStrike" kern="1200" cap="none" spc="0" normalizeH="0" baseline="0" noProof="1" dirty="0">
                <a:uFillTx/>
                <a:latin typeface="Arial" panose="020B0604020202020204" pitchFamily="34" charset="0"/>
                <a:ea typeface="微软雅黑" panose="020B0503020204020204" charset="-122"/>
                <a:cs typeface="+mn-cs"/>
                <a:sym typeface="+mn-ea"/>
              </a:defRPr>
            </a:lvl1pPr>
            <a:lvl2pPr marL="1028700" marR="0" lvl="1" indent="-3429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uFillTx/>
                <a:latin typeface="+mn-lt"/>
                <a:ea typeface="+mn-ea"/>
                <a:cs typeface="+mn-cs"/>
                <a:sym typeface="+mn-ea"/>
              </a:defRPr>
            </a:lvl2pPr>
            <a:lvl3pPr marL="1714500" marR="0" lvl="2" indent="-342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uFillTx/>
                <a:latin typeface="+mn-lt"/>
                <a:ea typeface="+mn-ea"/>
                <a:cs typeface="+mn-cs"/>
                <a:sym typeface="+mn-ea"/>
              </a:defRPr>
            </a:lvl3pPr>
            <a:lvl4pPr marL="2400935" marR="0" lvl="3" indent="-342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uFillTx/>
                <a:latin typeface="+mn-lt"/>
                <a:ea typeface="+mn-ea"/>
                <a:cs typeface="+mn-cs"/>
                <a:sym typeface="+mn-ea"/>
              </a:defRPr>
            </a:lvl4pPr>
            <a:lvl5pPr marL="3086735" marR="0" lvl="4" indent="-342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9525600" y="2333328"/>
            <a:ext cx="7840800" cy="691356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1pPr>
            <a:lvl2pPr marL="6858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uFillTx/>
                <a:latin typeface="Arial" panose="020B0604020202020204" pitchFamily="34" charset="0"/>
                <a:ea typeface="微软雅黑" panose="020B0503020204020204" charset="-122"/>
              </a:defRPr>
            </a:lvl2pPr>
            <a:lvl3pPr eaLnBrk="1" fontAlgn="auto" latinLnBrk="0" hangingPunct="1">
              <a:buFont typeface="Arial" panose="020B0604020202020204" pitchFamily="34" charset="0"/>
              <a:buChar char="●"/>
              <a:defRPr u="none" strike="noStrike" kern="1200" cap="none" spc="150" normalizeH="0">
                <a:uFillTx/>
                <a:latin typeface="Arial" panose="020B0604020202020204" pitchFamily="34" charset="0"/>
                <a:ea typeface="微软雅黑" panose="020B0503020204020204" charset="-122"/>
              </a:defRPr>
            </a:lvl3pPr>
            <a:lvl4pPr eaLnBrk="1" fontAlgn="auto" latinLnBrk="0" hangingPunct="1">
              <a:defRPr u="none" strike="noStrike" kern="1200" cap="none" spc="150" normalizeH="0">
                <a:uFillTx/>
                <a:latin typeface="Arial" panose="020B0604020202020204" pitchFamily="34" charset="0"/>
                <a:ea typeface="微软雅黑" panose="020B0503020204020204" charset="-122"/>
              </a:defRPr>
            </a:lvl4pPr>
            <a:lvl5pPr eaLnBrk="1" fontAlgn="auto" latinLnBrk="0" hangingPunct="1">
              <a:defRPr u="none" strike="noStrike" kern="1200" cap="none" spc="150" normalizeH="0">
                <a:uFillTx/>
                <a:latin typeface="Arial" panose="020B0604020202020204" pitchFamily="34" charset="0"/>
                <a:ea typeface="微软雅黑" panose="020B050302020402020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a:xfrm>
            <a:off x="918000" y="9473745"/>
            <a:ext cx="4050000" cy="475307"/>
          </a:xfrm>
        </p:spPr>
        <p:txBody>
          <a:bodyPr/>
          <a:lstStyle/>
          <a:p>
            <a:fld id="{9EFD9D74-47D9-4702-A33C-335B63B48DBF}" type="datetimeFigureOut">
              <a:rPr lang="zh-CN" altLang="en-US" smtClean="0"/>
              <a:t>2024/4/10</a:t>
            </a:fld>
            <a:endParaRPr lang="zh-CN" altLang="en-US" dirty="0"/>
          </a:p>
        </p:txBody>
      </p:sp>
      <p:sp>
        <p:nvSpPr>
          <p:cNvPr id="6" name="页脚占位符 5"/>
          <p:cNvSpPr>
            <a:spLocks noGrp="1"/>
          </p:cNvSpPr>
          <p:nvPr>
            <p:ph type="ftr" sz="quarter" idx="11"/>
            <p:custDataLst>
              <p:tags r:id="rId4"/>
            </p:custDataLst>
          </p:nvPr>
        </p:nvSpPr>
        <p:spPr>
          <a:xfrm>
            <a:off x="6174000" y="9473745"/>
            <a:ext cx="5940000" cy="475307"/>
          </a:xfrm>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13316400" y="9473745"/>
            <a:ext cx="4050000" cy="475307"/>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custDataLst>
              <p:tags r:id="rId15"/>
            </p:custDataLst>
          </p:nvPr>
        </p:nvSpPr>
        <p:spPr>
          <a:xfrm>
            <a:off x="912600" y="2235876"/>
            <a:ext cx="16453800" cy="7139681"/>
          </a:xfrm>
          <a:prstGeom prst="rect">
            <a:avLst/>
          </a:prstGeom>
        </p:spPr>
        <p:txBody>
          <a:bodyPr vert="horz" lIns="90000" tIns="46800" rIns="90000" bIns="46800" rtlCol="0">
            <a:normAutofit/>
          </a:bodyPr>
          <a:lstStyle/>
          <a:p>
            <a:pPr lvl="0"/>
            <a:r>
              <a:rPr lang="zh-CN" altLang="en-US" dirty="0"/>
              <a:t>单击此处编辑母版文本样式</a:t>
            </a:r>
          </a:p>
          <a:p>
            <a:pPr lvl="1"/>
            <a:endParaRPr lang="zh-CN" altLang="en-US" dirty="0"/>
          </a:p>
        </p:txBody>
      </p:sp>
      <p:sp>
        <p:nvSpPr>
          <p:cNvPr id="7" name="标题 6"/>
          <p:cNvSpPr>
            <a:spLocks noGrp="1"/>
          </p:cNvSpPr>
          <p:nvPr>
            <p:ph type="title"/>
          </p:nvPr>
        </p:nvSpPr>
        <p:spPr>
          <a:xfrm>
            <a:off x="912600" y="195163"/>
            <a:ext cx="16453800" cy="1058531"/>
          </a:xfrm>
        </p:spPr>
        <p:txBody>
          <a:bodyPr/>
          <a:lstStyle>
            <a:lvl1pPr>
              <a:defRPr sz="3600">
                <a:solidFill>
                  <a:schemeClr val="bg1"/>
                </a:solidFill>
              </a:defRPr>
            </a:lvl1pPr>
          </a:lstStyle>
          <a:p>
            <a:r>
              <a:rPr lang="zh-CN" altLang="en-US"/>
              <a:t>单击此处编辑母版标题样式</a:t>
            </a:r>
          </a:p>
        </p:txBody>
      </p:sp>
      <p:sp>
        <p:nvSpPr>
          <p:cNvPr id="22" name="矩形 21"/>
          <p:cNvSpPr/>
          <p:nvPr userDrawn="1">
            <p:custDataLst>
              <p:tags r:id="rId16"/>
            </p:custDataLst>
          </p:nvPr>
        </p:nvSpPr>
        <p:spPr>
          <a:xfrm>
            <a:off x="-20320" y="-1905"/>
            <a:ext cx="18307685" cy="1360170"/>
          </a:xfrm>
          <a:prstGeom prst="rect">
            <a:avLst/>
          </a:prstGeom>
          <a:solidFill>
            <a:srgbClr val="0151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000"/>
              </a:spcAft>
            </a:pPr>
            <a:endParaRPr lang="zh-CN" altLang="en-US" sz="3200" u="none">
              <a:solidFill>
                <a:srgbClr val="000000"/>
              </a:solidFill>
              <a:latin typeface="微软雅黑" panose="020B0503020204020204" charset="-122"/>
              <a:ea typeface="微软雅黑" panose="020B0503020204020204" charset="-122"/>
            </a:endParaRPr>
          </a:p>
        </p:txBody>
      </p:sp>
      <p:sp>
        <p:nvSpPr>
          <p:cNvPr id="2" name="标题 1"/>
          <p:cNvSpPr>
            <a:spLocks noGrp="1"/>
          </p:cNvSpPr>
          <p:nvPr userDrawn="1">
            <p:custDataLst>
              <p:tags r:id="rId17"/>
            </p:custDataLst>
          </p:nvPr>
        </p:nvSpPr>
        <p:spPr>
          <a:xfrm>
            <a:off x="697335" y="195163"/>
            <a:ext cx="16453800" cy="1058531"/>
          </a:xfrm>
        </p:spPr>
        <p:txBody>
          <a:bodyPr vert="horz" lIns="90000" tIns="46800" rIns="90000" bIns="46800" rtlCol="0" anchor="ctr" anchorCtr="0">
            <a:normAutofit/>
          </a:bodyPr>
          <a:lstStyle>
            <a:lvl1pPr>
              <a:defRPr sz="3600">
                <a:solidFill>
                  <a:schemeClr val="bg1"/>
                </a:solidFill>
              </a:defRPr>
            </a:lvl1pPr>
          </a:lstStyle>
          <a:p>
            <a:pPr lvl="0"/>
            <a:r>
              <a:rPr lang="zh-CN" altLang="en-US" b="1"/>
              <a:t>单击此处编辑母版标题样式</a:t>
            </a:r>
          </a:p>
        </p:txBody>
      </p:sp>
      <p:pic>
        <p:nvPicPr>
          <p:cNvPr id="4" name="图片 3" descr="图片包含 游戏机, 电子, 食物, 光盘&#10;&#10;描述已自动生成"/>
          <p:cNvPicPr>
            <a:picLocks noChangeAspect="1"/>
          </p:cNvPicPr>
          <p:nvPr userDrawn="1">
            <p:custDataLst>
              <p:tags r:id="rId18"/>
            </p:custDataLst>
          </p:nvPr>
        </p:nvPicPr>
        <p:blipFill rotWithShape="1">
          <a:blip r:embed="rId19">
            <a:alphaModFix amt="26000"/>
            <a:extLst>
              <a:ext uri="{BEBA8EAE-BF5A-486C-A8C5-ECC9F3942E4B}">
                <a14:imgProps xmlns:a14="http://schemas.microsoft.com/office/drawing/2010/main">
                  <a14:imgLayer r:embed="rId20">
                    <a14:imgEffect>
                      <a14:artisticBlur radius="60"/>
                    </a14:imgEffect>
                  </a14:imgLayer>
                </a14:imgProps>
              </a:ext>
              <a:ext uri="{28A0092B-C50C-407E-A947-70E740481C1C}">
                <a14:useLocalDpi xmlns:a14="http://schemas.microsoft.com/office/drawing/2010/main" val="0"/>
              </a:ext>
            </a:extLst>
          </a:blip>
          <a:srcRect l="7389" b="13178"/>
          <a:stretch>
            <a:fillRect/>
          </a:stretch>
        </p:blipFill>
        <p:spPr>
          <a:xfrm>
            <a:off x="0" y="0"/>
            <a:ext cx="18289905" cy="10288270"/>
          </a:xfrm>
          <a:prstGeom prst="rect">
            <a:avLst/>
          </a:prstGeom>
        </p:spPr>
      </p:pic>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1371600" rtl="0" eaLnBrk="1" fontAlgn="auto" latinLnBrk="0" hangingPunct="1">
        <a:lnSpc>
          <a:spcPct val="100000"/>
        </a:lnSpc>
        <a:spcBef>
          <a:spcPct val="0"/>
        </a:spcBef>
        <a:buNone/>
        <a:defRPr sz="5400" b="1" u="none" strike="noStrike" kern="1200" cap="none" spc="300" normalizeH="0" baseline="0">
          <a:solidFill>
            <a:schemeClr val="tx1">
              <a:lumMod val="85000"/>
              <a:lumOff val="15000"/>
            </a:schemeClr>
          </a:solidFill>
          <a:uFillTx/>
          <a:latin typeface="+mj-lt"/>
          <a:ea typeface="+mj-ea"/>
          <a:cs typeface="+mj-cs"/>
        </a:defRPr>
      </a:lvl1pPr>
    </p:titleStyle>
    <p:bodyStyle>
      <a:lvl1pPr marL="0" indent="0" algn="l" defTabSz="1371600" rtl="0" eaLnBrk="1" fontAlgn="auto" latinLnBrk="0" hangingPunct="1">
        <a:lnSpc>
          <a:spcPct val="130000"/>
        </a:lnSpc>
        <a:spcBef>
          <a:spcPts val="0"/>
        </a:spcBef>
        <a:spcAft>
          <a:spcPts val="1000"/>
        </a:spcAft>
        <a:buFont typeface="Arial" panose="020B0604020202020204" pitchFamily="34" charset="0"/>
        <a:buNone/>
        <a:defRPr sz="3200" u="none" strike="noStrike" kern="1200" cap="none" spc="150" normalizeH="0" baseline="0">
          <a:solidFill>
            <a:schemeClr val="tx1"/>
          </a:solidFill>
          <a:uFillTx/>
          <a:latin typeface="+mn-lt"/>
          <a:ea typeface="+mn-ea"/>
          <a:cs typeface="+mn-cs"/>
        </a:defRPr>
      </a:lvl1pPr>
      <a:lvl2pPr marL="685800" indent="0" algn="l" defTabSz="1371600" rtl="0" eaLnBrk="1" fontAlgn="auto" latinLnBrk="0" hangingPunct="1">
        <a:lnSpc>
          <a:spcPct val="120000"/>
        </a:lnSpc>
        <a:spcBef>
          <a:spcPts val="0"/>
        </a:spcBef>
        <a:spcAft>
          <a:spcPts val="600"/>
        </a:spcAft>
        <a:buFont typeface="Arial" panose="020B0604020202020204" pitchFamily="34" charset="0"/>
        <a:buNone/>
        <a:tabLst>
          <a:tab pos="2414905" algn="l"/>
          <a:tab pos="2414905" algn="l"/>
          <a:tab pos="2414905" algn="l"/>
          <a:tab pos="2414905" algn="l"/>
        </a:tabLst>
        <a:defRPr sz="2400" u="none" strike="noStrike" kern="1200" cap="none" spc="150" normalizeH="0" baseline="0">
          <a:solidFill>
            <a:schemeClr val="tx1"/>
          </a:solidFill>
          <a:uFillTx/>
          <a:latin typeface="+mn-lt"/>
          <a:ea typeface="+mn-ea"/>
          <a:cs typeface="+mn-cs"/>
        </a:defRPr>
      </a:lvl2pPr>
      <a:lvl3pPr marL="1371600" indent="0" algn="l" defTabSz="1371600" rtl="0" eaLnBrk="1" fontAlgn="auto" latinLnBrk="0" hangingPunct="1">
        <a:lnSpc>
          <a:spcPct val="120000"/>
        </a:lnSpc>
        <a:spcBef>
          <a:spcPts val="0"/>
        </a:spcBef>
        <a:spcAft>
          <a:spcPts val="600"/>
        </a:spcAft>
        <a:buFont typeface="Arial" panose="020B0604020202020204" pitchFamily="34" charset="0"/>
        <a:buNone/>
        <a:defRPr sz="2400" u="none" strike="noStrike" kern="1200" cap="none" spc="150" normalizeH="0" baseline="0">
          <a:solidFill>
            <a:schemeClr val="tx1"/>
          </a:solidFill>
          <a:uFillTx/>
          <a:latin typeface="+mn-lt"/>
          <a:ea typeface="+mn-ea"/>
          <a:cs typeface="+mn-cs"/>
        </a:defRPr>
      </a:lvl3pPr>
      <a:lvl4pPr marL="2057400" indent="0" algn="l" defTabSz="1371600" rtl="0" eaLnBrk="1" fontAlgn="auto" latinLnBrk="0" hangingPunct="1">
        <a:lnSpc>
          <a:spcPct val="120000"/>
        </a:lnSpc>
        <a:spcBef>
          <a:spcPts val="0"/>
        </a:spcBef>
        <a:spcAft>
          <a:spcPts val="300"/>
        </a:spcAft>
        <a:buFont typeface="Wingdings" panose="05000000000000000000" charset="0"/>
        <a:buNone/>
        <a:defRPr sz="2100" u="none" strike="noStrike" kern="1200" cap="none" spc="150" normalizeH="0" baseline="0">
          <a:solidFill>
            <a:schemeClr val="tx1"/>
          </a:solidFill>
          <a:uFillTx/>
          <a:latin typeface="+mn-lt"/>
          <a:ea typeface="+mn-ea"/>
          <a:cs typeface="+mn-cs"/>
        </a:defRPr>
      </a:lvl4pPr>
      <a:lvl5pPr marL="2743200" indent="0" algn="l" defTabSz="1371600" rtl="0" eaLnBrk="1" fontAlgn="auto" latinLnBrk="0" hangingPunct="1">
        <a:lnSpc>
          <a:spcPct val="120000"/>
        </a:lnSpc>
        <a:spcBef>
          <a:spcPts val="0"/>
        </a:spcBef>
        <a:spcAft>
          <a:spcPts val="300"/>
        </a:spcAft>
        <a:buFont typeface="Arial" panose="020B0604020202020204" pitchFamily="34" charset="0"/>
        <a:buNone/>
        <a:defRPr sz="2100" u="none" strike="noStrike" kern="1200" cap="none" spc="150" normalizeH="0" baseline="0">
          <a:solidFill>
            <a:schemeClr val="tx1"/>
          </a:solidFill>
          <a:uFillTx/>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3.xml"/><Relationship Id="rId7" Type="http://schemas.openxmlformats.org/officeDocument/2006/relationships/image" Target="../media/image2.jpe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1.xml"/><Relationship Id="rId5" Type="http://schemas.openxmlformats.org/officeDocument/2006/relationships/tags" Target="../tags/tag25.xml"/><Relationship Id="rId4" Type="http://schemas.openxmlformats.org/officeDocument/2006/relationships/tags" Target="../tags/tag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7.xml"/><Relationship Id="rId7" Type="http://schemas.microsoft.com/office/2007/relationships/hdphoto" Target="../media/hdphoto1.wdp"/><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png"/><Relationship Id="rId5" Type="http://schemas.openxmlformats.org/officeDocument/2006/relationships/notesSlide" Target="../notesSlides/notesSlide2.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0.xml"/><Relationship Id="rId7" Type="http://schemas.microsoft.com/office/2007/relationships/hdphoto" Target="../media/hdphoto1.wdp"/><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1.png"/><Relationship Id="rId5" Type="http://schemas.openxmlformats.org/officeDocument/2006/relationships/notesSlide" Target="../notesSlides/notesSlide4.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9.jpe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45.xml"/><Relationship Id="rId7" Type="http://schemas.openxmlformats.org/officeDocument/2006/relationships/image" Target="../media/image22.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21.png"/><Relationship Id="rId5" Type="http://schemas.openxmlformats.org/officeDocument/2006/relationships/slideLayout" Target="../slideLayouts/slideLayout2.xml"/><Relationship Id="rId4" Type="http://schemas.openxmlformats.org/officeDocument/2006/relationships/tags" Target="../tags/tag4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25.xml.rels><?xml version="1.0" encoding="UTF-8" standalone="yes"?>
<Relationships xmlns="http://schemas.openxmlformats.org/package/2006/relationships"><Relationship Id="rId13" Type="http://schemas.openxmlformats.org/officeDocument/2006/relationships/tags" Target="../tags/tag60.xml"/><Relationship Id="rId18" Type="http://schemas.openxmlformats.org/officeDocument/2006/relationships/tags" Target="../tags/tag65.xml"/><Relationship Id="rId26" Type="http://schemas.openxmlformats.org/officeDocument/2006/relationships/tags" Target="../tags/tag73.xml"/><Relationship Id="rId3" Type="http://schemas.openxmlformats.org/officeDocument/2006/relationships/tags" Target="../tags/tag50.xml"/><Relationship Id="rId21" Type="http://schemas.openxmlformats.org/officeDocument/2006/relationships/tags" Target="../tags/tag68.xml"/><Relationship Id="rId34" Type="http://schemas.openxmlformats.org/officeDocument/2006/relationships/image" Target="../media/image31.png"/><Relationship Id="rId7" Type="http://schemas.openxmlformats.org/officeDocument/2006/relationships/tags" Target="../tags/tag54.xml"/><Relationship Id="rId12" Type="http://schemas.openxmlformats.org/officeDocument/2006/relationships/tags" Target="../tags/tag59.xml"/><Relationship Id="rId17" Type="http://schemas.openxmlformats.org/officeDocument/2006/relationships/tags" Target="../tags/tag64.xml"/><Relationship Id="rId25" Type="http://schemas.openxmlformats.org/officeDocument/2006/relationships/tags" Target="../tags/tag72.xml"/><Relationship Id="rId33" Type="http://schemas.openxmlformats.org/officeDocument/2006/relationships/image" Target="../media/image30.svg"/><Relationship Id="rId2" Type="http://schemas.openxmlformats.org/officeDocument/2006/relationships/tags" Target="../tags/tag49.xml"/><Relationship Id="rId16" Type="http://schemas.openxmlformats.org/officeDocument/2006/relationships/tags" Target="../tags/tag63.xml"/><Relationship Id="rId20" Type="http://schemas.openxmlformats.org/officeDocument/2006/relationships/tags" Target="../tags/tag67.xml"/><Relationship Id="rId29" Type="http://schemas.openxmlformats.org/officeDocument/2006/relationships/image" Target="../media/image26.svg"/><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24" Type="http://schemas.openxmlformats.org/officeDocument/2006/relationships/tags" Target="../tags/tag71.xml"/><Relationship Id="rId32" Type="http://schemas.openxmlformats.org/officeDocument/2006/relationships/image" Target="../media/image29.png"/><Relationship Id="rId5" Type="http://schemas.openxmlformats.org/officeDocument/2006/relationships/tags" Target="../tags/tag52.xml"/><Relationship Id="rId15" Type="http://schemas.openxmlformats.org/officeDocument/2006/relationships/tags" Target="../tags/tag62.xml"/><Relationship Id="rId23" Type="http://schemas.openxmlformats.org/officeDocument/2006/relationships/tags" Target="../tags/tag70.xml"/><Relationship Id="rId28" Type="http://schemas.openxmlformats.org/officeDocument/2006/relationships/image" Target="../media/image25.png"/><Relationship Id="rId10" Type="http://schemas.openxmlformats.org/officeDocument/2006/relationships/tags" Target="../tags/tag57.xml"/><Relationship Id="rId19" Type="http://schemas.openxmlformats.org/officeDocument/2006/relationships/tags" Target="../tags/tag66.xml"/><Relationship Id="rId31" Type="http://schemas.openxmlformats.org/officeDocument/2006/relationships/image" Target="../media/image28.svg"/><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tags" Target="../tags/tag61.xml"/><Relationship Id="rId22" Type="http://schemas.openxmlformats.org/officeDocument/2006/relationships/tags" Target="../tags/tag69.xml"/><Relationship Id="rId27" Type="http://schemas.openxmlformats.org/officeDocument/2006/relationships/slideLayout" Target="../slideLayouts/slideLayout1.xml"/><Relationship Id="rId30" Type="http://schemas.openxmlformats.org/officeDocument/2006/relationships/image" Target="../media/image27.png"/><Relationship Id="rId35" Type="http://schemas.openxmlformats.org/officeDocument/2006/relationships/image" Target="../media/image32.svg"/><Relationship Id="rId8" Type="http://schemas.openxmlformats.org/officeDocument/2006/relationships/tags" Target="../tags/tag55.xml"/></Relationships>
</file>

<file path=ppt/slides/_rels/slide26.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5" Type="http://schemas.openxmlformats.org/officeDocument/2006/relationships/slideLayout" Target="../slideLayouts/slideLayout1.xml"/><Relationship Id="rId4" Type="http://schemas.openxmlformats.org/officeDocument/2006/relationships/tags" Target="../tags/tag7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29.xml.rels><?xml version="1.0" encoding="UTF-8" standalone="yes"?>
<Relationships xmlns="http://schemas.openxmlformats.org/package/2006/relationships"><Relationship Id="rId8" Type="http://schemas.openxmlformats.org/officeDocument/2006/relationships/tags" Target="../tags/tag88.xml"/><Relationship Id="rId3" Type="http://schemas.openxmlformats.org/officeDocument/2006/relationships/tags" Target="../tags/tag83.xml"/><Relationship Id="rId7" Type="http://schemas.openxmlformats.org/officeDocument/2006/relationships/tags" Target="../tags/tag87.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slideLayout" Target="../slideLayouts/slideLayout1.xml"/><Relationship Id="rId5" Type="http://schemas.openxmlformats.org/officeDocument/2006/relationships/tags" Target="../tags/tag85.xml"/><Relationship Id="rId10" Type="http://schemas.openxmlformats.org/officeDocument/2006/relationships/tags" Target="../tags/tag90.xml"/><Relationship Id="rId4" Type="http://schemas.openxmlformats.org/officeDocument/2006/relationships/tags" Target="../tags/tag84.xml"/><Relationship Id="rId9" Type="http://schemas.openxmlformats.org/officeDocument/2006/relationships/tags" Target="../tags/tag8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2.xml"/><Relationship Id="rId1" Type="http://schemas.openxmlformats.org/officeDocument/2006/relationships/tags" Target="../tags/tag91.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4.xml"/><Relationship Id="rId1" Type="http://schemas.openxmlformats.org/officeDocument/2006/relationships/tags" Target="../tags/tag93.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image" Target="../media/image39.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38.png"/><Relationship Id="rId5" Type="http://schemas.openxmlformats.org/officeDocument/2006/relationships/slideLayout" Target="../slideLayouts/slideLayout1.xml"/><Relationship Id="rId4" Type="http://schemas.openxmlformats.org/officeDocument/2006/relationships/tags" Target="../tags/tag98.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0.xml"/><Relationship Id="rId1" Type="http://schemas.openxmlformats.org/officeDocument/2006/relationships/tags" Target="../tags/tag99.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3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04.xml"/><Relationship Id="rId7" Type="http://schemas.openxmlformats.org/officeDocument/2006/relationships/image" Target="../media/image1.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notesSlide" Target="../notesSlides/notesSlide6.xml"/><Relationship Id="rId11" Type="http://schemas.openxmlformats.org/officeDocument/2006/relationships/image" Target="../media/image41.jpeg"/><Relationship Id="rId5" Type="http://schemas.openxmlformats.org/officeDocument/2006/relationships/slideLayout" Target="../slideLayouts/slideLayout2.xml"/><Relationship Id="rId10" Type="http://schemas.openxmlformats.org/officeDocument/2006/relationships/image" Target="../media/image9.jpeg"/><Relationship Id="rId4" Type="http://schemas.openxmlformats.org/officeDocument/2006/relationships/tags" Target="../tags/tag105.xml"/><Relationship Id="rId9"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9.xml"/><Relationship Id="rId1" Type="http://schemas.openxmlformats.org/officeDocument/2006/relationships/tags" Target="../tags/tag108.xml"/><Relationship Id="rId5" Type="http://schemas.openxmlformats.org/officeDocument/2006/relationships/image" Target="../media/image47.jpe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1.xml"/><Relationship Id="rId1" Type="http://schemas.openxmlformats.org/officeDocument/2006/relationships/tags" Target="../tags/tag110.xml"/><Relationship Id="rId5" Type="http://schemas.openxmlformats.org/officeDocument/2006/relationships/image" Target="../media/image47.jpe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4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15.xml"/><Relationship Id="rId7" Type="http://schemas.openxmlformats.org/officeDocument/2006/relationships/notesSlide" Target="../notesSlides/notesSlide7.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slideLayout" Target="../slideLayouts/slideLayout1.xml"/><Relationship Id="rId11" Type="http://schemas.openxmlformats.org/officeDocument/2006/relationships/image" Target="../media/image49.png"/><Relationship Id="rId5" Type="http://schemas.openxmlformats.org/officeDocument/2006/relationships/tags" Target="../tags/tag117.xml"/><Relationship Id="rId10" Type="http://schemas.openxmlformats.org/officeDocument/2006/relationships/image" Target="../media/image9.jpeg"/><Relationship Id="rId4" Type="http://schemas.openxmlformats.org/officeDocument/2006/relationships/tags" Target="../tags/tag116.xml"/><Relationship Id="rId9" Type="http://schemas.microsoft.com/office/2007/relationships/hdphoto" Target="../media/hdphoto1.wdp"/></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18.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8.xml"/><Relationship Id="rId1" Type="http://schemas.openxmlformats.org/officeDocument/2006/relationships/tags" Target="../tags/tag119.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8.xml"/><Relationship Id="rId1" Type="http://schemas.openxmlformats.org/officeDocument/2006/relationships/tags" Target="../tags/tag120.xml"/><Relationship Id="rId4" Type="http://schemas.openxmlformats.org/officeDocument/2006/relationships/image" Target="../media/image52.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8.xml"/><Relationship Id="rId1" Type="http://schemas.openxmlformats.org/officeDocument/2006/relationships/tags" Target="../tags/tag121.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23.xml"/><Relationship Id="rId1" Type="http://schemas.openxmlformats.org/officeDocument/2006/relationships/tags" Target="../tags/tag12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25.xml"/><Relationship Id="rId1" Type="http://schemas.openxmlformats.org/officeDocument/2006/relationships/tags" Target="../tags/tag124.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8.xml"/><Relationship Id="rId1" Type="http://schemas.openxmlformats.org/officeDocument/2006/relationships/tags" Target="../tags/tag126.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8.xml"/><Relationship Id="rId1" Type="http://schemas.openxmlformats.org/officeDocument/2006/relationships/tags" Target="../tags/tag127.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8.xml"/><Relationship Id="rId1" Type="http://schemas.openxmlformats.org/officeDocument/2006/relationships/tags" Target="../tags/tag128.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8.xml"/><Relationship Id="rId1" Type="http://schemas.openxmlformats.org/officeDocument/2006/relationships/tags" Target="../tags/tag129.xml"/></Relationships>
</file>

<file path=ppt/slides/_rels/slide5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32.xml"/><Relationship Id="rId7" Type="http://schemas.openxmlformats.org/officeDocument/2006/relationships/notesSlide" Target="../notesSlides/notesSlide8.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slideLayout" Target="../slideLayouts/slideLayout1.xml"/><Relationship Id="rId11" Type="http://schemas.openxmlformats.org/officeDocument/2006/relationships/image" Target="../media/image59.png"/><Relationship Id="rId5" Type="http://schemas.openxmlformats.org/officeDocument/2006/relationships/tags" Target="../tags/tag134.xml"/><Relationship Id="rId10" Type="http://schemas.openxmlformats.org/officeDocument/2006/relationships/image" Target="../media/image58.jpeg"/><Relationship Id="rId4" Type="http://schemas.openxmlformats.org/officeDocument/2006/relationships/tags" Target="../tags/tag133.xml"/><Relationship Id="rId9" Type="http://schemas.microsoft.com/office/2007/relationships/hdphoto" Target="../media/hdphoto1.wdp"/></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35.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3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8.xml"/><Relationship Id="rId1" Type="http://schemas.openxmlformats.org/officeDocument/2006/relationships/tags" Target="../tags/tag137.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0.xml"/><Relationship Id="rId1" Type="http://schemas.openxmlformats.org/officeDocument/2006/relationships/tags" Target="../tags/tag139.xml"/></Relationships>
</file>

<file path=ppt/slides/_rels/slide6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2.xml"/><Relationship Id="rId1" Type="http://schemas.openxmlformats.org/officeDocument/2006/relationships/tags" Target="../tags/tag141.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65.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146.xml"/><Relationship Id="rId7" Type="http://schemas.openxmlformats.org/officeDocument/2006/relationships/slideLayout" Target="../slideLayouts/slideLayout9.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0.xml"/><Relationship Id="rId7" Type="http://schemas.microsoft.com/office/2007/relationships/hdphoto" Target="../media/hdphoto1.wdp"/><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cdf-ppt-模板_画板 1"/>
          <p:cNvPicPr>
            <a:picLocks noChangeAspect="1"/>
          </p:cNvPicPr>
          <p:nvPr>
            <p:custDataLst>
              <p:tags r:id="rId1"/>
            </p:custDataLst>
          </p:nvPr>
        </p:nvPicPr>
        <p:blipFill>
          <a:blip r:embed="rId7"/>
          <a:srcRect t="6602" b="54270"/>
          <a:stretch>
            <a:fillRect/>
          </a:stretch>
        </p:blipFill>
        <p:spPr>
          <a:xfrm>
            <a:off x="-618490" y="-217170"/>
            <a:ext cx="18997930" cy="11102340"/>
          </a:xfrm>
          <a:prstGeom prst="rect">
            <a:avLst/>
          </a:prstGeom>
        </p:spPr>
      </p:pic>
      <p:pic>
        <p:nvPicPr>
          <p:cNvPr id="11" name="图片 10" descr="资源 2@20x"/>
          <p:cNvPicPr>
            <a:picLocks noChangeAspect="1"/>
          </p:cNvPicPr>
          <p:nvPr/>
        </p:nvPicPr>
        <p:blipFill>
          <a:blip r:embed="rId8"/>
          <a:stretch>
            <a:fillRect/>
          </a:stretch>
        </p:blipFill>
        <p:spPr>
          <a:xfrm flipH="1">
            <a:off x="-618491" y="257175"/>
            <a:ext cx="18997929" cy="6019800"/>
          </a:xfrm>
          <a:prstGeom prst="rect">
            <a:avLst/>
          </a:prstGeom>
        </p:spPr>
      </p:pic>
      <p:sp>
        <p:nvSpPr>
          <p:cNvPr id="5" name="文本框 4"/>
          <p:cNvSpPr txBox="1"/>
          <p:nvPr/>
        </p:nvSpPr>
        <p:spPr>
          <a:xfrm>
            <a:off x="1110615" y="2972435"/>
            <a:ext cx="16784320" cy="1106805"/>
          </a:xfrm>
          <a:prstGeom prst="rect">
            <a:avLst/>
          </a:prstGeom>
          <a:noFill/>
        </p:spPr>
        <p:txBody>
          <a:bodyPr wrap="square" rtlCol="0">
            <a:spAutoFit/>
          </a:bodyPr>
          <a:lstStyle/>
          <a:p>
            <a:r>
              <a:rPr lang="zh-CN" altLang="en-US" sz="6600" b="1"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数字取证实验基础</a:t>
            </a:r>
          </a:p>
        </p:txBody>
      </p:sp>
      <p:sp>
        <p:nvSpPr>
          <p:cNvPr id="2" name="文本框 1"/>
          <p:cNvSpPr txBox="1"/>
          <p:nvPr>
            <p:custDataLst>
              <p:tags r:id="rId2"/>
            </p:custDataLst>
          </p:nvPr>
        </p:nvSpPr>
        <p:spPr>
          <a:xfrm>
            <a:off x="14474825" y="1540510"/>
            <a:ext cx="2697480" cy="521970"/>
          </a:xfrm>
          <a:prstGeom prst="rect">
            <a:avLst/>
          </a:prstGeom>
          <a:noFill/>
        </p:spPr>
        <p:txBody>
          <a:bodyPr wrap="square" rtlCol="0">
            <a:spAutoFit/>
          </a:bodyPr>
          <a:lstStyle/>
          <a:p>
            <a:pPr algn="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数字取证</a:t>
            </a:r>
          </a:p>
        </p:txBody>
      </p:sp>
      <p:sp>
        <p:nvSpPr>
          <p:cNvPr id="3" name="文本框 2"/>
          <p:cNvSpPr txBox="1"/>
          <p:nvPr>
            <p:custDataLst>
              <p:tags r:id="rId3"/>
            </p:custDataLst>
          </p:nvPr>
        </p:nvSpPr>
        <p:spPr>
          <a:xfrm>
            <a:off x="13421360" y="2117090"/>
            <a:ext cx="3679190" cy="460375"/>
          </a:xfrm>
          <a:prstGeom prst="rect">
            <a:avLst/>
          </a:prstGeom>
          <a:noFill/>
        </p:spPr>
        <p:txBody>
          <a:bodyPr wrap="square" rtlCol="0">
            <a:spAutoFit/>
          </a:bodyPr>
          <a:lstStyle/>
          <a:p>
            <a:pPr algn="r"/>
            <a:r>
              <a:rPr lang="en-US" altLang="zh-CN" sz="2400" i="1"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Digital Forensics</a:t>
            </a:r>
            <a:endParaRPr lang="zh-CN" altLang="en-US" sz="2400" i="1"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p:txBody>
      </p:sp>
      <p:sp>
        <p:nvSpPr>
          <p:cNvPr id="29" name="文本框 28"/>
          <p:cNvSpPr txBox="1"/>
          <p:nvPr>
            <p:custDataLst>
              <p:tags r:id="rId4"/>
            </p:custDataLst>
          </p:nvPr>
        </p:nvSpPr>
        <p:spPr>
          <a:xfrm>
            <a:off x="359023" y="7372351"/>
            <a:ext cx="16956791" cy="3286760"/>
          </a:xfrm>
          <a:prstGeom prst="rect">
            <a:avLst/>
          </a:prstGeom>
          <a:noFill/>
        </p:spPr>
        <p:txBody>
          <a:bodyPr wrap="square" lIns="0" rtlCol="0">
            <a:noAutofit/>
          </a:bodyPr>
          <a:lstStyle/>
          <a:p>
            <a:pPr algn="r"/>
            <a:r>
              <a:rPr lang="en-US" altLang="zh-CN" sz="20700" dirty="0">
                <a:ln w="22225">
                  <a:gradFill>
                    <a:gsLst>
                      <a:gs pos="0">
                        <a:schemeClr val="bg1"/>
                      </a:gs>
                      <a:gs pos="82000">
                        <a:schemeClr val="bg1">
                          <a:alpha val="0"/>
                        </a:schemeClr>
                      </a:gs>
                    </a:gsLst>
                    <a:lin ang="5400000" scaled="1"/>
                  </a:gradFill>
                </a:ln>
                <a:gradFill>
                  <a:gsLst>
                    <a:gs pos="0">
                      <a:schemeClr val="bg1">
                        <a:alpha val="16000"/>
                      </a:schemeClr>
                    </a:gs>
                    <a:gs pos="82000">
                      <a:schemeClr val="bg1">
                        <a:alpha val="0"/>
                      </a:schemeClr>
                    </a:gs>
                  </a:gsLst>
                  <a:lin ang="5400000" scaled="1"/>
                </a:gradFill>
                <a:latin typeface="思源黑体 CN Bold" panose="020B0800000000000000" pitchFamily="34" charset="-122"/>
                <a:ea typeface="思源黑体 CN Bold" panose="020B0800000000000000" pitchFamily="34" charset="-122"/>
              </a:rPr>
              <a:t>WEEK 01</a:t>
            </a:r>
          </a:p>
        </p:txBody>
      </p:sp>
      <p:sp>
        <p:nvSpPr>
          <p:cNvPr id="4" name="文本框 3"/>
          <p:cNvSpPr txBox="1"/>
          <p:nvPr>
            <p:custDataLst>
              <p:tags r:id="rId5"/>
            </p:custDataLst>
          </p:nvPr>
        </p:nvSpPr>
        <p:spPr>
          <a:xfrm>
            <a:off x="1151255" y="4639310"/>
            <a:ext cx="16784320" cy="1568450"/>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华中科技大学</a:t>
            </a:r>
            <a:r>
              <a:rPr lang="zh-CN" sz="3200"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网络</a:t>
            </a:r>
            <a:r>
              <a:rPr lang="zh-CN" altLang="en-US" sz="3200"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空间</a:t>
            </a:r>
            <a:r>
              <a:rPr lang="zh-CN" sz="3200"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安全学院</a:t>
            </a:r>
          </a:p>
          <a:p>
            <a:endParaRPr lang="en-US" altLang="zh-CN" sz="3200"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a:p>
            <a:r>
              <a:rPr lang="zh-CN" altLang="en-US" sz="3200"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郭永健</a:t>
            </a:r>
            <a:endParaRPr lang="zh-CN" sz="3200"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7154" y="2696022"/>
            <a:ext cx="15589671" cy="4523105"/>
          </a:xfrm>
          <a:prstGeom prst="rect">
            <a:avLst/>
          </a:prstGeom>
          <a:noFill/>
        </p:spPr>
        <p:txBody>
          <a:bodyPr wrap="square" rtlCol="0" anchor="t">
            <a:spAutoFit/>
          </a:bodyPr>
          <a:lstStyle/>
          <a:p>
            <a:pPr marL="0" indent="0" algn="just" defTabSz="266700">
              <a:lnSpc>
                <a:spcPct val="150000"/>
              </a:lnSpc>
              <a:buNone/>
              <a:defRPr sz="4000" b="0">
                <a:solidFill>
                  <a:srgbClr val="000000"/>
                </a:solidFill>
                <a:uFill>
                  <a:solidFill>
                    <a:srgbClr val="000000"/>
                  </a:solidFill>
                </a:uFill>
                <a:latin typeface="+mn-lt"/>
                <a:ea typeface="+mn-ea"/>
                <a:cs typeface="+mn-cs"/>
                <a:sym typeface="Calibri" panose="020F0502020204030204"/>
              </a:defRPr>
            </a:pPr>
            <a:r>
              <a:rPr sz="3200" b="1" dirty="0" err="1">
                <a:solidFill>
                  <a:srgbClr val="0151CC"/>
                </a:solidFill>
                <a:latin typeface="微软雅黑" panose="020B0503020204020204" charset="-122"/>
                <a:ea typeface="微软雅黑" panose="020B0503020204020204" charset="-122"/>
                <a:cs typeface="宋体" panose="02010600030101010101" pitchFamily="2" charset="-122"/>
                <a:sym typeface="+mn-ea"/>
              </a:rPr>
              <a:t>文件扩展名</a:t>
            </a:r>
            <a:r>
              <a:rPr sz="3200" dirty="0" err="1">
                <a:latin typeface="微软雅黑" panose="020B0503020204020204" charset="-122"/>
                <a:ea typeface="微软雅黑" panose="020B0503020204020204" charset="-122"/>
                <a:cs typeface="宋体" panose="02010600030101010101" pitchFamily="2" charset="-122"/>
                <a:sym typeface="+mn-ea"/>
              </a:rPr>
              <a:t>（</a:t>
            </a:r>
            <a:r>
              <a:rPr sz="3200" b="1" dirty="0" err="1">
                <a:solidFill>
                  <a:srgbClr val="0151CC"/>
                </a:solidFill>
                <a:latin typeface="微软雅黑" panose="020B0503020204020204" charset="-122"/>
                <a:ea typeface="微软雅黑" panose="020B0503020204020204" charset="-122"/>
                <a:cs typeface="宋体" panose="02010600030101010101" pitchFamily="2" charset="-122"/>
                <a:sym typeface="+mn-ea"/>
              </a:rPr>
              <a:t>Filename</a:t>
            </a:r>
            <a:r>
              <a:rPr sz="3200" b="1" dirty="0">
                <a:solidFill>
                  <a:srgbClr val="0151CC"/>
                </a:solidFill>
                <a:latin typeface="微软雅黑" panose="020B0503020204020204" charset="-122"/>
                <a:ea typeface="微软雅黑" panose="020B0503020204020204" charset="-122"/>
                <a:cs typeface="宋体" panose="02010600030101010101" pitchFamily="2" charset="-122"/>
                <a:sym typeface="+mn-ea"/>
              </a:rPr>
              <a:t> Extension，后缀名</a:t>
            </a:r>
            <a:r>
              <a:rPr sz="3200" dirty="0">
                <a:latin typeface="微软雅黑" panose="020B0503020204020204" charset="-122"/>
                <a:ea typeface="微软雅黑" panose="020B0503020204020204" charset="-122"/>
                <a:cs typeface="宋体" panose="02010600030101010101" pitchFamily="2" charset="-122"/>
                <a:sym typeface="+mn-ea"/>
              </a:rPr>
              <a:t>）是早期操作系统用来标志文件个是的一种机制。现在，文件扩展名更重要的作用是让操作系统决定当用户想打开这个文件的时候用哪种软件运行。如exe文件是可执行文件，doc文件默认用Word打开。</a:t>
            </a:r>
            <a:endParaRPr sz="3200" dirty="0">
              <a:latin typeface="微软雅黑" panose="020B0503020204020204" charset="-122"/>
              <a:ea typeface="微软雅黑" panose="020B0503020204020204" charset="-122"/>
              <a:cs typeface="宋体" panose="02010600030101010101" pitchFamily="2" charset="-122"/>
            </a:endParaRPr>
          </a:p>
          <a:p>
            <a:pPr marL="0" indent="0" algn="just" defTabSz="266700">
              <a:lnSpc>
                <a:spcPct val="150000"/>
              </a:lnSpc>
              <a:buNone/>
              <a:defRPr sz="4000" b="0">
                <a:solidFill>
                  <a:srgbClr val="000000"/>
                </a:solidFill>
                <a:uFill>
                  <a:solidFill>
                    <a:srgbClr val="000000"/>
                  </a:solidFill>
                </a:uFill>
                <a:latin typeface="+mn-lt"/>
                <a:ea typeface="+mn-ea"/>
                <a:cs typeface="+mn-cs"/>
                <a:sym typeface="Calibri" panose="020F0502020204030204"/>
              </a:defRPr>
            </a:pPr>
            <a:r>
              <a:rPr sz="3200" dirty="0">
                <a:latin typeface="微软雅黑" panose="020B0503020204020204" charset="-122"/>
                <a:ea typeface="微软雅黑" panose="020B0503020204020204" charset="-122"/>
                <a:cs typeface="宋体" panose="02010600030101010101" pitchFamily="2" charset="-122"/>
                <a:sym typeface="+mn-ea"/>
              </a:rPr>
              <a:t>（1）扩展名是一个常规文件的构成部分，但一个文件并不一定需要一个扩展名。</a:t>
            </a:r>
            <a:endParaRPr sz="3200" dirty="0">
              <a:latin typeface="微软雅黑" panose="020B0503020204020204" charset="-122"/>
              <a:ea typeface="微软雅黑" panose="020B0503020204020204" charset="-122"/>
              <a:cs typeface="宋体" panose="02010600030101010101" pitchFamily="2" charset="-122"/>
            </a:endParaRPr>
          </a:p>
          <a:p>
            <a:pPr marL="0" indent="0" algn="just" defTabSz="266700">
              <a:lnSpc>
                <a:spcPct val="150000"/>
              </a:lnSpc>
              <a:buNone/>
              <a:defRPr sz="4000" b="0">
                <a:solidFill>
                  <a:srgbClr val="000000"/>
                </a:solidFill>
                <a:uFill>
                  <a:solidFill>
                    <a:srgbClr val="000000"/>
                  </a:solidFill>
                </a:uFill>
                <a:latin typeface="+mn-lt"/>
                <a:ea typeface="+mn-ea"/>
                <a:cs typeface="+mn-cs"/>
                <a:sym typeface="Calibri" panose="020F0502020204030204"/>
              </a:defRPr>
            </a:pPr>
            <a:r>
              <a:rPr sz="3200" dirty="0">
                <a:latin typeface="微软雅黑" panose="020B0503020204020204" charset="-122"/>
                <a:ea typeface="微软雅黑" panose="020B0503020204020204" charset="-122"/>
                <a:cs typeface="宋体" panose="02010600030101010101" pitchFamily="2" charset="-122"/>
                <a:sym typeface="+mn-ea"/>
              </a:rPr>
              <a:t>（2）扩展名</a:t>
            </a:r>
            <a:r>
              <a:rPr sz="3200" b="1" dirty="0">
                <a:solidFill>
                  <a:srgbClr val="FF0000"/>
                </a:solidFill>
                <a:latin typeface="微软雅黑" panose="020B0503020204020204" charset="-122"/>
                <a:ea typeface="微软雅黑" panose="020B0503020204020204" charset="-122"/>
                <a:cs typeface="宋体" panose="02010600030101010101" pitchFamily="2" charset="-122"/>
                <a:sym typeface="+mn-ea"/>
              </a:rPr>
              <a:t>可以人为设定或修改</a:t>
            </a:r>
            <a:r>
              <a:rPr sz="3200" dirty="0">
                <a:latin typeface="微软雅黑" panose="020B0503020204020204" charset="-122"/>
                <a:ea typeface="微软雅黑" panose="020B0503020204020204" charset="-122"/>
                <a:cs typeface="宋体" panose="02010600030101010101" pitchFamily="2" charset="-122"/>
                <a:sym typeface="+mn-ea"/>
              </a:rPr>
              <a:t>，</a:t>
            </a:r>
            <a:r>
              <a:rPr lang="en-US" sz="3200" dirty="0">
                <a:latin typeface="微软雅黑" panose="020B0503020204020204" charset="-122"/>
                <a:ea typeface="微软雅黑" panose="020B0503020204020204" charset="-122"/>
                <a:cs typeface="宋体" panose="02010600030101010101" pitchFamily="2" charset="-122"/>
                <a:sym typeface="+mn-ea"/>
              </a:rPr>
              <a:t>*.</a:t>
            </a:r>
            <a:r>
              <a:rPr sz="3200" dirty="0" err="1">
                <a:latin typeface="微软雅黑" panose="020B0503020204020204" charset="-122"/>
                <a:ea typeface="微软雅黑" panose="020B0503020204020204" charset="-122"/>
                <a:cs typeface="宋体" panose="02010600030101010101" pitchFamily="2" charset="-122"/>
                <a:sym typeface="+mn-ea"/>
              </a:rPr>
              <a:t>TXT文件也有可能</a:t>
            </a:r>
            <a:r>
              <a:rPr lang="zh-CN" sz="3200" dirty="0">
                <a:latin typeface="微软雅黑" panose="020B0503020204020204" charset="-122"/>
                <a:ea typeface="微软雅黑" panose="020B0503020204020204" charset="-122"/>
                <a:cs typeface="宋体" panose="02010600030101010101" pitchFamily="2" charset="-122"/>
                <a:sym typeface="+mn-ea"/>
              </a:rPr>
              <a:t>实际</a:t>
            </a:r>
            <a:r>
              <a:rPr sz="3200" dirty="0" err="1">
                <a:latin typeface="微软雅黑" panose="020B0503020204020204" charset="-122"/>
                <a:ea typeface="微软雅黑" panose="020B0503020204020204" charset="-122"/>
                <a:cs typeface="宋体" panose="02010600030101010101" pitchFamily="2" charset="-122"/>
                <a:sym typeface="+mn-ea"/>
              </a:rPr>
              <a:t>是一张图片</a:t>
            </a:r>
            <a:r>
              <a:rPr lang="zh-CN" sz="3200" dirty="0">
                <a:latin typeface="微软雅黑" panose="020B0503020204020204" charset="-122"/>
                <a:ea typeface="微软雅黑" panose="020B0503020204020204" charset="-122"/>
                <a:cs typeface="宋体" panose="02010600030101010101" pitchFamily="2" charset="-122"/>
                <a:sym typeface="+mn-ea"/>
              </a:rPr>
              <a:t>。</a:t>
            </a:r>
          </a:p>
          <a:p>
            <a:pPr marL="0" indent="0" algn="just" defTabSz="266700">
              <a:lnSpc>
                <a:spcPct val="150000"/>
              </a:lnSpc>
              <a:buNone/>
              <a:defRPr sz="4000" b="0">
                <a:solidFill>
                  <a:srgbClr val="000000"/>
                </a:solidFill>
                <a:uFill>
                  <a:solidFill>
                    <a:srgbClr val="000000"/>
                  </a:solidFill>
                </a:uFill>
                <a:latin typeface="+mn-lt"/>
                <a:ea typeface="+mn-ea"/>
                <a:cs typeface="+mn-cs"/>
                <a:sym typeface="Calibri" panose="020F0502020204030204"/>
              </a:defRPr>
            </a:pPr>
            <a:r>
              <a:rPr lang="zh-CN" sz="3200" dirty="0">
                <a:latin typeface="微软雅黑" panose="020B0503020204020204" charset="-122"/>
                <a:ea typeface="微软雅黑" panose="020B0503020204020204" charset="-122"/>
                <a:cs typeface="宋体" panose="02010600030101010101" pitchFamily="2" charset="-122"/>
                <a:sym typeface="+mn-ea"/>
              </a:rPr>
              <a:t>（</a:t>
            </a:r>
            <a:r>
              <a:rPr lang="en-US" altLang="zh-CN" sz="3200" dirty="0">
                <a:latin typeface="微软雅黑" panose="020B0503020204020204" charset="-122"/>
                <a:ea typeface="微软雅黑" panose="020B0503020204020204" charset="-122"/>
                <a:cs typeface="宋体" panose="02010600030101010101" pitchFamily="2" charset="-122"/>
                <a:sym typeface="+mn-ea"/>
              </a:rPr>
              <a:t>3</a:t>
            </a:r>
            <a:r>
              <a:rPr lang="zh-CN" sz="3200" dirty="0">
                <a:latin typeface="微软雅黑" panose="020B0503020204020204" charset="-122"/>
                <a:ea typeface="微软雅黑" panose="020B0503020204020204" charset="-122"/>
                <a:cs typeface="宋体" panose="02010600030101010101" pitchFamily="2" charset="-122"/>
                <a:sym typeface="+mn-ea"/>
              </a:rPr>
              <a:t>）自己可以定义一种扩展名，如</a:t>
            </a:r>
            <a:r>
              <a:rPr lang="en-US" altLang="zh-CN" sz="3200" dirty="0">
                <a:latin typeface="微软雅黑" panose="020B0503020204020204" charset="-122"/>
                <a:ea typeface="微软雅黑" panose="020B0503020204020204" charset="-122"/>
                <a:cs typeface="宋体" panose="02010600030101010101" pitchFamily="2" charset="-122"/>
                <a:sym typeface="+mn-ea"/>
              </a:rPr>
              <a:t>*.Exam,*.Answer</a:t>
            </a:r>
            <a:r>
              <a:rPr sz="3200" dirty="0">
                <a:latin typeface="微软雅黑" panose="020B0503020204020204" charset="-122"/>
                <a:ea typeface="微软雅黑" panose="020B0503020204020204" charset="-122"/>
                <a:cs typeface="宋体" panose="02010600030101010101" pitchFamily="2" charset="-122"/>
                <a:sym typeface="+mn-ea"/>
              </a:rPr>
              <a:t>。</a:t>
            </a:r>
            <a:endParaRPr lang="zh-CN" altLang="en-US" sz="3200" dirty="0">
              <a:latin typeface="微软雅黑" panose="020B0503020204020204" charset="-122"/>
              <a:ea typeface="微软雅黑" panose="020B0503020204020204" charset="-122"/>
              <a:cs typeface="宋体" panose="02010600030101010101" pitchFamily="2" charset="-122"/>
              <a:sym typeface="+mn-ea"/>
            </a:endParaRPr>
          </a:p>
        </p:txBody>
      </p:sp>
      <p:sp>
        <p:nvSpPr>
          <p:cNvPr id="3" name="标题 2"/>
          <p:cNvSpPr>
            <a:spLocks noGrp="1"/>
          </p:cNvSpPr>
          <p:nvPr>
            <p:ph type="title"/>
          </p:nvPr>
        </p:nvSpPr>
        <p:spPr/>
        <p:txBody>
          <a:bodyPr/>
          <a:lstStyle/>
          <a:p>
            <a:r>
              <a:rPr lang="zh-CN" altLang="en-US"/>
              <a:t>扩展名</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720195" y="176113"/>
            <a:ext cx="16453800" cy="1058531"/>
          </a:xfrm>
          <a:prstGeom prst="rect">
            <a:avLst/>
          </a:prstGeom>
        </p:spPr>
        <p:txBody>
          <a:bodyPr>
            <a:normAutofit/>
          </a:bodyPr>
          <a:lstStyle/>
          <a:p>
            <a:r>
              <a:rPr lang="zh-CN" altLang="en-US" dirty="0">
                <a:solidFill>
                  <a:srgbClr val="FFFFFF"/>
                </a:solidFill>
              </a:rPr>
              <a:t>常用的数据分类</a:t>
            </a:r>
          </a:p>
        </p:txBody>
      </p:sp>
      <p:sp>
        <p:nvSpPr>
          <p:cNvPr id="2" name="文本框 1"/>
          <p:cNvSpPr txBox="1"/>
          <p:nvPr/>
        </p:nvSpPr>
        <p:spPr>
          <a:xfrm>
            <a:off x="862965" y="2047875"/>
            <a:ext cx="14168120" cy="6739255"/>
          </a:xfrm>
          <a:prstGeom prst="rect">
            <a:avLst/>
          </a:prstGeom>
          <a:noFill/>
        </p:spPr>
        <p:txBody>
          <a:bodyPr wrap="square" rtlCol="0" anchor="t">
            <a:spAutoFit/>
          </a:bodyPr>
          <a:lstStyle/>
          <a:p>
            <a:pPr marL="0" indent="0" algn="just" defTabSz="266700">
              <a:lnSpc>
                <a:spcPct val="150000"/>
              </a:lnSpc>
              <a:buNone/>
              <a:defRPr sz="4000" b="0">
                <a:solidFill>
                  <a:srgbClr val="000000"/>
                </a:solidFill>
                <a:uFill>
                  <a:solidFill>
                    <a:srgbClr val="000000"/>
                  </a:solidFill>
                </a:uFill>
                <a:latin typeface="+mn-lt"/>
                <a:ea typeface="+mn-ea"/>
                <a:cs typeface="+mn-cs"/>
                <a:sym typeface="Calibri" panose="020F0502020204030204"/>
              </a:defRPr>
            </a:pPr>
            <a:r>
              <a:rPr sz="3200" dirty="0" err="1">
                <a:latin typeface="微软雅黑" panose="020B0503020204020204" charset="-122"/>
                <a:ea typeface="微软雅黑" panose="020B0503020204020204" charset="-122"/>
                <a:cs typeface="宋体" panose="02010600030101010101" pitchFamily="2" charset="-122"/>
                <a:sym typeface="+mn-ea"/>
              </a:rPr>
              <a:t>在电子数据取证分析中，为了便于快速查找某一类数据，取证软件通常进行文件分类，将某一类型的文件划归为一组。例如</a:t>
            </a:r>
            <a:r>
              <a:rPr sz="3200" dirty="0">
                <a:latin typeface="微软雅黑" panose="020B0503020204020204" charset="-122"/>
                <a:ea typeface="微软雅黑" panose="020B0503020204020204" charset="-122"/>
                <a:cs typeface="宋体" panose="02010600030101010101" pitchFamily="2" charset="-122"/>
                <a:sym typeface="+mn-ea"/>
              </a:rPr>
              <a:t>：</a:t>
            </a:r>
          </a:p>
          <a:p>
            <a:pPr marL="0" indent="0" algn="just" defTabSz="266700">
              <a:lnSpc>
                <a:spcPct val="150000"/>
              </a:lnSpc>
              <a:buNone/>
              <a:defRPr sz="4000" b="0">
                <a:solidFill>
                  <a:srgbClr val="000000"/>
                </a:solidFill>
                <a:uFill>
                  <a:solidFill>
                    <a:srgbClr val="000000"/>
                  </a:solidFill>
                </a:uFill>
                <a:latin typeface="+mn-lt"/>
                <a:ea typeface="+mn-ea"/>
                <a:cs typeface="+mn-cs"/>
                <a:sym typeface="Calibri" panose="020F0502020204030204"/>
              </a:defRPr>
            </a:pPr>
            <a:endParaRPr sz="3200" dirty="0">
              <a:latin typeface="微软雅黑" panose="020B0503020204020204" charset="-122"/>
              <a:ea typeface="微软雅黑" panose="020B0503020204020204" charset="-122"/>
              <a:cs typeface="宋体" panose="02010600030101010101" pitchFamily="2" charset="-122"/>
            </a:endParaRPr>
          </a:p>
          <a:p>
            <a:pPr marL="0" indent="0" algn="just" defTabSz="242570">
              <a:lnSpc>
                <a:spcPct val="150000"/>
              </a:lnSpc>
              <a:buNone/>
              <a:defRPr sz="4000" b="0">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3200" dirty="0">
                <a:latin typeface="微软雅黑" panose="020B0503020204020204" charset="-122"/>
                <a:ea typeface="微软雅黑" panose="020B0503020204020204" charset="-122"/>
                <a:cs typeface="宋体" panose="02010600030101010101" pitchFamily="2" charset="-122"/>
                <a:sym typeface="+mn-ea"/>
              </a:rPr>
              <a:t> </a:t>
            </a:r>
            <a:r>
              <a:rPr sz="3200" b="1" dirty="0">
                <a:solidFill>
                  <a:srgbClr val="0151CC"/>
                </a:solidFill>
                <a:latin typeface="微软雅黑" panose="020B0503020204020204" charset="-122"/>
                <a:ea typeface="微软雅黑" panose="020B0503020204020204" charset="-122"/>
                <a:cs typeface="宋体" panose="02010600030101010101" pitchFamily="2" charset="-122"/>
                <a:sym typeface="+mn-ea"/>
              </a:rPr>
              <a:t>图片类</a:t>
            </a:r>
            <a:r>
              <a:rPr sz="3200" dirty="0">
                <a:latin typeface="微软雅黑" panose="020B0503020204020204" charset="-122"/>
                <a:ea typeface="微软雅黑" panose="020B0503020204020204" charset="-122"/>
                <a:cs typeface="宋体" panose="02010600030101010101" pitchFamily="2" charset="-122"/>
                <a:sym typeface="+mn-ea"/>
              </a:rPr>
              <a:t>：*.jpg;*.jpeg;*.png;*.bmp;*.gif</a:t>
            </a:r>
            <a:r>
              <a:rPr lang="zh-CN" altLang="en-US" sz="3200" dirty="0">
                <a:latin typeface="微软雅黑" panose="020B0503020204020204" charset="-122"/>
                <a:ea typeface="微软雅黑" panose="020B0503020204020204" charset="-122"/>
                <a:cs typeface="宋体" panose="02010600030101010101" pitchFamily="2" charset="-122"/>
                <a:sym typeface="+mn-ea"/>
              </a:rPr>
              <a:t>等</a:t>
            </a:r>
            <a:endParaRPr sz="3200" dirty="0">
              <a:latin typeface="微软雅黑" panose="020B0503020204020204" charset="-122"/>
              <a:ea typeface="微软雅黑" panose="020B0503020204020204" charset="-122"/>
              <a:cs typeface="宋体" panose="02010600030101010101" pitchFamily="2" charset="-122"/>
            </a:endParaRPr>
          </a:p>
          <a:p>
            <a:pPr marL="0" indent="0" algn="just" defTabSz="242570">
              <a:lnSpc>
                <a:spcPct val="150000"/>
              </a:lnSpc>
              <a:buNone/>
              <a:defRPr sz="4000" b="0">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3200" b="1" dirty="0">
              <a:latin typeface="微软雅黑" panose="020B0503020204020204" charset="-122"/>
              <a:ea typeface="微软雅黑" panose="020B0503020204020204" charset="-122"/>
              <a:cs typeface="宋体" panose="02010600030101010101" pitchFamily="2" charset="-122"/>
            </a:endParaRPr>
          </a:p>
          <a:p>
            <a:pPr marL="0" indent="0" algn="just" defTabSz="242570">
              <a:lnSpc>
                <a:spcPct val="150000"/>
              </a:lnSpc>
              <a:buNone/>
              <a:defRPr sz="4000" b="0">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3200" b="1" dirty="0">
                <a:latin typeface="微软雅黑" panose="020B0503020204020204" charset="-122"/>
                <a:ea typeface="微软雅黑" panose="020B0503020204020204" charset="-122"/>
                <a:cs typeface="宋体" panose="02010600030101010101" pitchFamily="2" charset="-122"/>
                <a:sym typeface="+mn-ea"/>
              </a:rPr>
              <a:t> </a:t>
            </a:r>
            <a:r>
              <a:rPr sz="3200" b="1" dirty="0" err="1">
                <a:solidFill>
                  <a:srgbClr val="0151CC"/>
                </a:solidFill>
                <a:uFill>
                  <a:solidFill>
                    <a:srgbClr val="000000"/>
                  </a:solidFill>
                </a:uFill>
                <a:latin typeface="微软雅黑" panose="020B0503020204020204" charset="-122"/>
                <a:ea typeface="微软雅黑" panose="020B0503020204020204" charset="-122"/>
                <a:sym typeface="+mn-ea"/>
              </a:rPr>
              <a:t>文档类</a:t>
            </a:r>
            <a:r>
              <a:rPr sz="3200" dirty="0">
                <a:latin typeface="微软雅黑" panose="020B0503020204020204" charset="-122"/>
                <a:ea typeface="微软雅黑" panose="020B0503020204020204" charset="-122"/>
                <a:cs typeface="宋体" panose="02010600030101010101" pitchFamily="2" charset="-122"/>
                <a:sym typeface="+mn-ea"/>
              </a:rPr>
              <a:t>：*.doc;*.docx;*.txt;*.rtf；*.</a:t>
            </a:r>
            <a:r>
              <a:rPr sz="3200" dirty="0" err="1">
                <a:latin typeface="微软雅黑" panose="020B0503020204020204" charset="-122"/>
                <a:ea typeface="微软雅黑" panose="020B0503020204020204" charset="-122"/>
                <a:cs typeface="宋体" panose="02010600030101010101" pitchFamily="2" charset="-122"/>
                <a:sym typeface="+mn-ea"/>
              </a:rPr>
              <a:t>pdf等</a:t>
            </a:r>
            <a:endParaRPr sz="3200" dirty="0">
              <a:latin typeface="微软雅黑" panose="020B0503020204020204" charset="-122"/>
              <a:ea typeface="微软雅黑" panose="020B0503020204020204" charset="-122"/>
              <a:cs typeface="宋体" panose="02010600030101010101" pitchFamily="2" charset="-122"/>
              <a:sym typeface="+mn-ea"/>
            </a:endParaRPr>
          </a:p>
          <a:p>
            <a:pPr marL="0" indent="0" algn="just" defTabSz="242570">
              <a:lnSpc>
                <a:spcPct val="150000"/>
              </a:lnSpc>
              <a:buNone/>
              <a:defRPr sz="4000" b="0">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3200" b="1" dirty="0">
              <a:solidFill>
                <a:srgbClr val="333333"/>
              </a:solidFill>
              <a:latin typeface="微软雅黑" panose="020B0503020204020204" charset="-122"/>
              <a:ea typeface="微软雅黑" panose="020B0503020204020204" charset="-122"/>
              <a:cs typeface="宋体" panose="02010600030101010101" pitchFamily="2" charset="-122"/>
            </a:endParaRPr>
          </a:p>
          <a:p>
            <a:pPr marL="0" indent="0" algn="just" defTabSz="242570">
              <a:lnSpc>
                <a:spcPct val="150000"/>
              </a:lnSpc>
              <a:buNone/>
              <a:defRPr sz="4000" b="0">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sz="3200" b="1" dirty="0">
                <a:solidFill>
                  <a:srgbClr val="333333"/>
                </a:solidFill>
                <a:cs typeface="宋体" panose="02010600030101010101" pitchFamily="2" charset="-122"/>
                <a:sym typeface="+mn-ea"/>
              </a:rPr>
              <a:t> </a:t>
            </a:r>
            <a:r>
              <a:rPr sz="3200" b="1" dirty="0" err="1">
                <a:solidFill>
                  <a:srgbClr val="0151CC"/>
                </a:solidFill>
                <a:uFill>
                  <a:solidFill>
                    <a:srgbClr val="000000"/>
                  </a:solidFill>
                </a:uFill>
                <a:latin typeface="微软雅黑" panose="020B0503020204020204" charset="-122"/>
                <a:ea typeface="微软雅黑" panose="020B0503020204020204" charset="-122"/>
                <a:sym typeface="+mn-ea"/>
              </a:rPr>
              <a:t>邮件类</a:t>
            </a:r>
            <a:r>
              <a:rPr sz="3200" dirty="0">
                <a:solidFill>
                  <a:srgbClr val="333333"/>
                </a:solidFill>
                <a:cs typeface="宋体" panose="02010600030101010101" pitchFamily="2" charset="-122"/>
                <a:sym typeface="+mn-ea"/>
              </a:rPr>
              <a:t>：*.</a:t>
            </a:r>
            <a:r>
              <a:rPr sz="3200" dirty="0" err="1">
                <a:solidFill>
                  <a:srgbClr val="333333"/>
                </a:solidFill>
                <a:cs typeface="宋体" panose="02010600030101010101" pitchFamily="2" charset="-122"/>
                <a:sym typeface="+mn-ea"/>
              </a:rPr>
              <a:t>pst</a:t>
            </a:r>
            <a:r>
              <a:rPr sz="3200" dirty="0">
                <a:solidFill>
                  <a:srgbClr val="333333"/>
                </a:solidFill>
                <a:cs typeface="宋体" panose="02010600030101010101" pitchFamily="2" charset="-122"/>
                <a:sym typeface="+mn-ea"/>
              </a:rPr>
              <a:t>;*.</a:t>
            </a:r>
            <a:r>
              <a:rPr sz="3200" dirty="0" err="1">
                <a:solidFill>
                  <a:srgbClr val="333333"/>
                </a:solidFill>
                <a:cs typeface="宋体" panose="02010600030101010101" pitchFamily="2" charset="-122"/>
                <a:sym typeface="+mn-ea"/>
              </a:rPr>
              <a:t>ost</a:t>
            </a:r>
            <a:r>
              <a:rPr sz="3200" dirty="0">
                <a:solidFill>
                  <a:srgbClr val="333333"/>
                </a:solidFill>
                <a:cs typeface="宋体" panose="02010600030101010101" pitchFamily="2" charset="-122"/>
                <a:sym typeface="+mn-ea"/>
              </a:rPr>
              <a:t>;*.box;*.</a:t>
            </a:r>
            <a:r>
              <a:rPr sz="3200" dirty="0" err="1">
                <a:solidFill>
                  <a:srgbClr val="333333"/>
                </a:solidFill>
                <a:cs typeface="宋体" panose="02010600030101010101" pitchFamily="2" charset="-122"/>
                <a:sym typeface="+mn-ea"/>
              </a:rPr>
              <a:t>eml</a:t>
            </a:r>
            <a:r>
              <a:rPr sz="3200" dirty="0">
                <a:solidFill>
                  <a:srgbClr val="333333"/>
                </a:solidFill>
                <a:cs typeface="宋体" panose="02010600030101010101" pitchFamily="2" charset="-122"/>
                <a:sym typeface="+mn-ea"/>
              </a:rPr>
              <a:t>;*.</a:t>
            </a:r>
            <a:r>
              <a:rPr sz="3200" dirty="0" err="1">
                <a:solidFill>
                  <a:srgbClr val="333333"/>
                </a:solidFill>
                <a:cs typeface="宋体" panose="02010600030101010101" pitchFamily="2" charset="-122"/>
                <a:sym typeface="+mn-ea"/>
              </a:rPr>
              <a:t>emlx等</a:t>
            </a:r>
            <a:endParaRPr sz="3200" dirty="0">
              <a:solidFill>
                <a:srgbClr val="333333"/>
              </a:solidFill>
              <a:latin typeface="微软雅黑" panose="020B0503020204020204" charset="-122"/>
              <a:ea typeface="微软雅黑" panose="020B0503020204020204" charset="-122"/>
              <a:cs typeface="宋体" panose="02010600030101010101" pitchFamily="2" charset="-122"/>
            </a:endParaRPr>
          </a:p>
          <a:p>
            <a:pPr marL="0" indent="0" algn="just" defTabSz="242570">
              <a:lnSpc>
                <a:spcPct val="150000"/>
              </a:lnSpc>
              <a:buNone/>
              <a:defRPr sz="4000" b="0">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ltLang="en-US" sz="3200" b="1" dirty="0">
              <a:solidFill>
                <a:srgbClr val="333333"/>
              </a:solidFill>
              <a:latin typeface="微软雅黑" panose="020B0503020204020204" charset="-122"/>
              <a:ea typeface="微软雅黑" panose="020B0503020204020204" charset="-122"/>
              <a:cs typeface="宋体" panose="02010600030101010101" pitchFamily="2" charset="-122"/>
            </a:endParaRPr>
          </a:p>
        </p:txBody>
      </p:sp>
      <p:pic>
        <p:nvPicPr>
          <p:cNvPr id="161" name="图像" descr="图像"/>
          <p:cNvPicPr>
            <a:picLocks noChangeAspect="1"/>
          </p:cNvPicPr>
          <p:nvPr>
            <p:custDataLst>
              <p:tags r:id="rId1"/>
            </p:custDataLst>
          </p:nvPr>
        </p:nvPicPr>
        <p:blipFill>
          <a:blip r:embed="rId3"/>
          <a:stretch>
            <a:fillRect/>
          </a:stretch>
        </p:blipFill>
        <p:spPr>
          <a:xfrm>
            <a:off x="9432032" y="3025863"/>
            <a:ext cx="8496944" cy="5761267"/>
          </a:xfrm>
          <a:prstGeom prst="rect">
            <a:avLst/>
          </a:prstGeom>
          <a:ln w="12700">
            <a:miter lim="400000"/>
            <a:headEnd/>
            <a:tailEnd/>
          </a:ln>
        </p:spPr>
      </p:pic>
      <p:sp>
        <p:nvSpPr>
          <p:cNvPr id="3" name="文本框 2"/>
          <p:cNvSpPr txBox="1"/>
          <p:nvPr/>
        </p:nvSpPr>
        <p:spPr>
          <a:xfrm>
            <a:off x="13032432" y="9180343"/>
            <a:ext cx="3223260" cy="584775"/>
          </a:xfrm>
          <a:prstGeom prst="rect">
            <a:avLst/>
          </a:prstGeom>
          <a:noFill/>
        </p:spPr>
        <p:txBody>
          <a:bodyPr wrap="square"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3200" b="1" dirty="0">
                <a:latin typeface="微软雅黑" panose="020B0503020204020204" charset="-122"/>
                <a:ea typeface="微软雅黑" panose="020B0503020204020204" charset="-122"/>
                <a:cs typeface="宋体" panose="02010600030101010101" pitchFamily="2" charset="-122"/>
                <a:sym typeface="+mn-ea"/>
              </a:rPr>
              <a:t>文件类型库</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647170" y="175478"/>
            <a:ext cx="16453800" cy="1058531"/>
          </a:xfrm>
          <a:prstGeom prst="rect">
            <a:avLst/>
          </a:prstGeom>
        </p:spPr>
        <p:txBody>
          <a:bodyPr>
            <a:normAutofit/>
          </a:bodyPr>
          <a:lstStyle/>
          <a:p>
            <a:r>
              <a:rPr lang="zh-CN" altLang="en-US" dirty="0">
                <a:solidFill>
                  <a:srgbClr val="FFFFFF"/>
                </a:solidFill>
              </a:rPr>
              <a:t>取证工具中的文件类型库</a:t>
            </a:r>
          </a:p>
        </p:txBody>
      </p:sp>
      <p:sp>
        <p:nvSpPr>
          <p:cNvPr id="2" name="文本框 1"/>
          <p:cNvSpPr txBox="1"/>
          <p:nvPr/>
        </p:nvSpPr>
        <p:spPr>
          <a:xfrm>
            <a:off x="885135" y="2294990"/>
            <a:ext cx="9489797" cy="6739255"/>
          </a:xfrm>
          <a:prstGeom prst="rect">
            <a:avLst/>
          </a:prstGeom>
          <a:noFill/>
        </p:spPr>
        <p:txBody>
          <a:bodyPr wrap="square" rtlCol="0" anchor="t">
            <a:spAutoFit/>
          </a:bodyPr>
          <a:lstStyle/>
          <a:p>
            <a:pPr marL="0" indent="0" algn="just" defTabSz="266700">
              <a:lnSpc>
                <a:spcPct val="150000"/>
              </a:lnSpc>
              <a:buNone/>
              <a:defRPr sz="4000" b="0">
                <a:solidFill>
                  <a:srgbClr val="000000"/>
                </a:solidFill>
                <a:uFill>
                  <a:solidFill>
                    <a:srgbClr val="000000"/>
                  </a:solidFill>
                </a:uFill>
                <a:latin typeface="+mn-lt"/>
                <a:ea typeface="+mn-ea"/>
                <a:cs typeface="+mn-cs"/>
                <a:sym typeface="Calibri" panose="020F0502020204030204"/>
              </a:defRPr>
            </a:pPr>
            <a:r>
              <a:rPr sz="3200" dirty="0" err="1">
                <a:latin typeface="微软雅黑" panose="020B0503020204020204" charset="-122"/>
                <a:ea typeface="微软雅黑" panose="020B0503020204020204" charset="-122"/>
                <a:sym typeface="+mn-ea"/>
              </a:rPr>
              <a:t>取证软件</a:t>
            </a:r>
            <a:r>
              <a:rPr lang="zh-CN" sz="3200" dirty="0" err="1">
                <a:latin typeface="微软雅黑" panose="020B0503020204020204" charset="-122"/>
                <a:ea typeface="微软雅黑" panose="020B0503020204020204" charset="-122"/>
                <a:sym typeface="+mn-ea"/>
              </a:rPr>
              <a:t>将</a:t>
            </a:r>
            <a:r>
              <a:rPr sz="3200" dirty="0" err="1">
                <a:latin typeface="微软雅黑" panose="020B0503020204020204" charset="-122"/>
                <a:ea typeface="微软雅黑" panose="020B0503020204020204" charset="-122"/>
                <a:sym typeface="+mn-ea"/>
              </a:rPr>
              <a:t>扩展名分类的描述文件，独立保存成一个文件，或默认存储在程序中。独立保存的文件类型库，用户可以进行修改、扩充</a:t>
            </a:r>
            <a:r>
              <a:rPr sz="3200" dirty="0">
                <a:latin typeface="微软雅黑" panose="020B0503020204020204" charset="-122"/>
                <a:ea typeface="微软雅黑" panose="020B0503020204020204" charset="-122"/>
                <a:sym typeface="+mn-ea"/>
              </a:rPr>
              <a:t>。</a:t>
            </a:r>
          </a:p>
          <a:p>
            <a:pPr marL="0" indent="0" algn="just" defTabSz="266700">
              <a:lnSpc>
                <a:spcPct val="150000"/>
              </a:lnSpc>
              <a:buNone/>
              <a:defRPr sz="4000" b="0">
                <a:solidFill>
                  <a:srgbClr val="000000"/>
                </a:solidFill>
                <a:uFill>
                  <a:solidFill>
                    <a:srgbClr val="000000"/>
                  </a:solidFill>
                </a:uFill>
                <a:latin typeface="+mn-lt"/>
                <a:ea typeface="+mn-ea"/>
                <a:cs typeface="+mn-cs"/>
                <a:sym typeface="Calibri" panose="020F0502020204030204"/>
              </a:defRPr>
            </a:pPr>
            <a:endParaRPr sz="3200" dirty="0">
              <a:latin typeface="微软雅黑" panose="020B0503020204020204" charset="-122"/>
              <a:ea typeface="微软雅黑" panose="020B0503020204020204" charset="-122"/>
            </a:endParaRPr>
          </a:p>
          <a:p>
            <a:pPr marL="0" indent="0" algn="just" defTabSz="266700">
              <a:lnSpc>
                <a:spcPct val="150000"/>
              </a:lnSpc>
              <a:buNone/>
              <a:defRPr sz="4000" b="0">
                <a:solidFill>
                  <a:srgbClr val="000000"/>
                </a:solidFill>
                <a:uFill>
                  <a:solidFill>
                    <a:srgbClr val="000000"/>
                  </a:solidFill>
                </a:uFill>
                <a:latin typeface="+mn-lt"/>
                <a:ea typeface="+mn-ea"/>
                <a:cs typeface="+mn-cs"/>
                <a:sym typeface="Calibri" panose="020F0502020204030204"/>
              </a:defRPr>
            </a:pPr>
            <a:r>
              <a:rPr sz="3200" b="1" dirty="0" err="1">
                <a:latin typeface="微软雅黑" panose="020B0503020204020204" charset="-122"/>
                <a:ea typeface="微软雅黑" panose="020B0503020204020204" charset="-122"/>
                <a:sym typeface="+mn-ea"/>
              </a:rPr>
              <a:t>图片类</a:t>
            </a:r>
            <a:r>
              <a:rPr sz="3200" dirty="0">
                <a:latin typeface="微软雅黑" panose="020B0503020204020204" charset="-122"/>
                <a:ea typeface="微软雅黑" panose="020B0503020204020204" charset="-122"/>
                <a:sym typeface="+mn-ea"/>
              </a:rPr>
              <a:t>：</a:t>
            </a:r>
            <a:endParaRPr sz="3200" dirty="0">
              <a:latin typeface="微软雅黑" panose="020B0503020204020204" charset="-122"/>
              <a:ea typeface="微软雅黑" panose="020B0503020204020204" charset="-122"/>
            </a:endParaRPr>
          </a:p>
          <a:p>
            <a:pPr marL="0" indent="0" algn="just" defTabSz="266700">
              <a:lnSpc>
                <a:spcPct val="150000"/>
              </a:lnSpc>
              <a:buNone/>
              <a:defRPr sz="4000" b="0">
                <a:solidFill>
                  <a:srgbClr val="000000"/>
                </a:solidFill>
                <a:uFill>
                  <a:solidFill>
                    <a:srgbClr val="000000"/>
                  </a:solidFill>
                </a:uFill>
                <a:latin typeface="+mn-lt"/>
                <a:ea typeface="+mn-ea"/>
                <a:cs typeface="+mn-cs"/>
                <a:sym typeface="Calibri" panose="020F0502020204030204"/>
              </a:defRPr>
            </a:pPr>
            <a:r>
              <a:rPr sz="3200" dirty="0">
                <a:latin typeface="微软雅黑" panose="020B0503020204020204" charset="-122"/>
                <a:ea typeface="微软雅黑" panose="020B0503020204020204" charset="-122"/>
                <a:sym typeface="+mn-ea"/>
              </a:rPr>
              <a:t>*.jpg;*.jpeg;*.</a:t>
            </a:r>
            <a:r>
              <a:rPr sz="3200" dirty="0" err="1">
                <a:latin typeface="微软雅黑" panose="020B0503020204020204" charset="-122"/>
                <a:ea typeface="微软雅黑" panose="020B0503020204020204" charset="-122"/>
                <a:sym typeface="+mn-ea"/>
              </a:rPr>
              <a:t>png</a:t>
            </a:r>
            <a:r>
              <a:rPr sz="3200" dirty="0">
                <a:latin typeface="微软雅黑" panose="020B0503020204020204" charset="-122"/>
                <a:ea typeface="微软雅黑" panose="020B0503020204020204" charset="-122"/>
                <a:sym typeface="+mn-ea"/>
              </a:rPr>
              <a:t>;*.</a:t>
            </a:r>
            <a:r>
              <a:rPr sz="3200" dirty="0" err="1">
                <a:latin typeface="微软雅黑" panose="020B0503020204020204" charset="-122"/>
                <a:ea typeface="微软雅黑" panose="020B0503020204020204" charset="-122"/>
                <a:sym typeface="+mn-ea"/>
              </a:rPr>
              <a:t>gif等</a:t>
            </a:r>
            <a:endParaRPr sz="3200" dirty="0">
              <a:latin typeface="微软雅黑" panose="020B0503020204020204" charset="-122"/>
              <a:ea typeface="微软雅黑" panose="020B0503020204020204" charset="-122"/>
            </a:endParaRPr>
          </a:p>
          <a:p>
            <a:pPr marL="0" indent="0" algn="just" defTabSz="266700">
              <a:lnSpc>
                <a:spcPct val="150000"/>
              </a:lnSpc>
              <a:buNone/>
              <a:defRPr sz="4000" b="0">
                <a:solidFill>
                  <a:srgbClr val="000000"/>
                </a:solidFill>
                <a:uFill>
                  <a:solidFill>
                    <a:srgbClr val="000000"/>
                  </a:solidFill>
                </a:uFill>
                <a:latin typeface="+mn-lt"/>
                <a:ea typeface="+mn-ea"/>
                <a:cs typeface="+mn-cs"/>
                <a:sym typeface="Calibri" panose="020F0502020204030204"/>
              </a:defRPr>
            </a:pPr>
            <a:endParaRPr sz="3200" b="1" dirty="0" err="1">
              <a:latin typeface="微软雅黑" panose="020B0503020204020204" charset="-122"/>
              <a:ea typeface="微软雅黑" panose="020B0503020204020204" charset="-122"/>
              <a:sym typeface="+mn-ea"/>
            </a:endParaRPr>
          </a:p>
          <a:p>
            <a:pPr marL="0" indent="0" algn="just" defTabSz="266700">
              <a:lnSpc>
                <a:spcPct val="150000"/>
              </a:lnSpc>
              <a:buNone/>
              <a:defRPr sz="4000" b="0">
                <a:solidFill>
                  <a:srgbClr val="000000"/>
                </a:solidFill>
                <a:uFill>
                  <a:solidFill>
                    <a:srgbClr val="000000"/>
                  </a:solidFill>
                </a:uFill>
                <a:latin typeface="+mn-lt"/>
                <a:ea typeface="+mn-ea"/>
                <a:cs typeface="+mn-cs"/>
                <a:sym typeface="Calibri" panose="020F0502020204030204"/>
              </a:defRPr>
            </a:pPr>
            <a:r>
              <a:rPr sz="3200" b="1" dirty="0" err="1">
                <a:latin typeface="微软雅黑" panose="020B0503020204020204" charset="-122"/>
                <a:ea typeface="微软雅黑" panose="020B0503020204020204" charset="-122"/>
                <a:sym typeface="+mn-ea"/>
              </a:rPr>
              <a:t>文档类</a:t>
            </a:r>
            <a:r>
              <a:rPr sz="3200" b="1" dirty="0">
                <a:latin typeface="微软雅黑" panose="020B0503020204020204" charset="-122"/>
                <a:ea typeface="微软雅黑" panose="020B0503020204020204" charset="-122"/>
                <a:sym typeface="+mn-ea"/>
              </a:rPr>
              <a:t>：</a:t>
            </a:r>
            <a:endParaRPr sz="3200" b="1" dirty="0">
              <a:latin typeface="微软雅黑" panose="020B0503020204020204" charset="-122"/>
              <a:ea typeface="微软雅黑" panose="020B0503020204020204" charset="-122"/>
            </a:endParaRPr>
          </a:p>
          <a:p>
            <a:pPr marL="0" indent="0" algn="just" defTabSz="266700">
              <a:lnSpc>
                <a:spcPct val="150000"/>
              </a:lnSpc>
              <a:buNone/>
              <a:defRPr sz="4000" b="0">
                <a:solidFill>
                  <a:srgbClr val="000000"/>
                </a:solidFill>
                <a:uFill>
                  <a:solidFill>
                    <a:srgbClr val="000000"/>
                  </a:solidFill>
                </a:uFill>
                <a:latin typeface="+mn-lt"/>
                <a:ea typeface="+mn-ea"/>
                <a:cs typeface="+mn-cs"/>
                <a:sym typeface="Calibri" panose="020F0502020204030204"/>
              </a:defRPr>
            </a:pPr>
            <a:r>
              <a:rPr sz="3200" dirty="0">
                <a:latin typeface="微软雅黑" panose="020B0503020204020204" charset="-122"/>
                <a:ea typeface="微软雅黑" panose="020B0503020204020204" charset="-122"/>
                <a:sym typeface="+mn-ea"/>
              </a:rPr>
              <a:t>*.doc;*.docx;*.txt;*.</a:t>
            </a:r>
            <a:r>
              <a:rPr lang="en-US" sz="3200" dirty="0" err="1">
                <a:latin typeface="微软雅黑" panose="020B0503020204020204" charset="-122"/>
                <a:ea typeface="微软雅黑" panose="020B0503020204020204" charset="-122"/>
                <a:sym typeface="+mn-ea"/>
              </a:rPr>
              <a:t>pdf</a:t>
            </a:r>
            <a:r>
              <a:rPr sz="3200" dirty="0" err="1">
                <a:latin typeface="微软雅黑" panose="020B0503020204020204" charset="-122"/>
                <a:ea typeface="微软雅黑" panose="020B0503020204020204" charset="-122"/>
                <a:sym typeface="+mn-ea"/>
              </a:rPr>
              <a:t>等</a:t>
            </a:r>
            <a:endParaRPr lang="zh-CN" altLang="en-US" sz="3200" dirty="0">
              <a:latin typeface="微软雅黑" panose="020B0503020204020204" charset="-122"/>
              <a:ea typeface="微软雅黑" panose="020B0503020204020204" charset="-122"/>
              <a:sym typeface="+mn-ea"/>
            </a:endParaRPr>
          </a:p>
        </p:txBody>
      </p:sp>
      <p:pic>
        <p:nvPicPr>
          <p:cNvPr id="3" name="图片 2"/>
          <p:cNvPicPr>
            <a:picLocks noChangeAspect="1"/>
          </p:cNvPicPr>
          <p:nvPr>
            <p:custDataLst>
              <p:tags r:id="rId1"/>
            </p:custDataLst>
          </p:nvPr>
        </p:nvPicPr>
        <p:blipFill>
          <a:blip r:embed="rId3"/>
          <a:srcRect t="395" r="194" b="38521"/>
          <a:stretch>
            <a:fillRect/>
          </a:stretch>
        </p:blipFill>
        <p:spPr>
          <a:xfrm>
            <a:off x="10374932" y="1687910"/>
            <a:ext cx="7570451" cy="7128792"/>
          </a:xfrm>
          <a:prstGeom prst="rect">
            <a:avLst/>
          </a:prstGeom>
        </p:spPr>
      </p:pic>
      <p:sp>
        <p:nvSpPr>
          <p:cNvPr id="4" name="文本框 3"/>
          <p:cNvSpPr txBox="1"/>
          <p:nvPr/>
        </p:nvSpPr>
        <p:spPr>
          <a:xfrm>
            <a:off x="12639014" y="9270603"/>
            <a:ext cx="3042285" cy="583565"/>
          </a:xfrm>
          <a:prstGeom prst="rect">
            <a:avLst/>
          </a:prstGeom>
          <a:noFill/>
        </p:spPr>
        <p:txBody>
          <a:bodyPr wrap="square" rtlCol="0" anchor="t">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3200" b="1">
                <a:latin typeface="微软雅黑" panose="020B0503020204020204" charset="-122"/>
                <a:ea typeface="微软雅黑" panose="020B0503020204020204" charset="-122"/>
                <a:cs typeface="宋体" panose="02010600030101010101" pitchFamily="2" charset="-122"/>
                <a:sym typeface="+mn-ea"/>
              </a:rPr>
              <a:t>常用类型库</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647170" y="176113"/>
            <a:ext cx="16453800" cy="1058531"/>
          </a:xfrm>
          <a:prstGeom prst="rect">
            <a:avLst/>
          </a:prstGeom>
        </p:spPr>
        <p:txBody>
          <a:bodyPr>
            <a:normAutofit/>
          </a:bodyPr>
          <a:lstStyle/>
          <a:p>
            <a:r>
              <a:rPr lang="zh-CN" altLang="en-US" dirty="0">
                <a:solidFill>
                  <a:srgbClr val="FFFFFF"/>
                </a:solidFill>
              </a:rPr>
              <a:t>文件类型过滤功能</a:t>
            </a:r>
          </a:p>
        </p:txBody>
      </p:sp>
      <p:sp>
        <p:nvSpPr>
          <p:cNvPr id="2" name="文本框 1"/>
          <p:cNvSpPr txBox="1"/>
          <p:nvPr/>
        </p:nvSpPr>
        <p:spPr>
          <a:xfrm>
            <a:off x="1078865" y="1903730"/>
            <a:ext cx="9144000" cy="6570345"/>
          </a:xfrm>
          <a:prstGeom prst="rect">
            <a:avLst/>
          </a:prstGeom>
          <a:noFill/>
        </p:spPr>
        <p:txBody>
          <a:bodyPr wrap="square" rtlCol="0" anchor="t">
            <a:spAutoFit/>
          </a:bodyPr>
          <a:lstStyle/>
          <a:p>
            <a:pPr defTabSz="572770" fontAlgn="auto">
              <a:lnSpc>
                <a:spcPct val="150000"/>
              </a:lnSpc>
              <a:spcBef>
                <a:spcPts val="1700"/>
              </a:spcBef>
              <a:defRPr sz="4000"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3200" dirty="0" err="1">
                <a:sym typeface="+mn-ea"/>
              </a:rPr>
              <a:t>文件类型过滤</a:t>
            </a:r>
            <a:r>
              <a:rPr sz="3200" dirty="0">
                <a:sym typeface="+mn-ea"/>
              </a:rPr>
              <a:t>：</a:t>
            </a:r>
            <a:endParaRPr sz="3200" dirty="0">
              <a:sym typeface="Franklin Gothic Book" panose="020B0503020102020204"/>
            </a:endParaRPr>
          </a:p>
          <a:p>
            <a:pPr defTabSz="572770" fontAlgn="auto">
              <a:lnSpc>
                <a:spcPct val="150000"/>
              </a:lnSpc>
              <a:spcBef>
                <a:spcPts val="1700"/>
              </a:spcBef>
              <a:defRPr sz="4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3200" dirty="0">
                <a:sym typeface="+mn-ea"/>
              </a:rPr>
              <a:t>（1）过滤所有电子邮件</a:t>
            </a:r>
            <a:endParaRPr sz="3200" dirty="0">
              <a:sym typeface="Helvetica Light"/>
            </a:endParaRPr>
          </a:p>
          <a:p>
            <a:pPr defTabSz="572770" fontAlgn="auto">
              <a:lnSpc>
                <a:spcPct val="150000"/>
              </a:lnSpc>
              <a:spcBef>
                <a:spcPts val="1700"/>
              </a:spcBef>
              <a:defRPr sz="4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3200" dirty="0">
                <a:sym typeface="+mn-ea"/>
              </a:rPr>
              <a:t>（2）过滤所有文字处理  </a:t>
            </a:r>
            <a:endParaRPr sz="3200" dirty="0">
              <a:sym typeface="Helvetica Light"/>
            </a:endParaRPr>
          </a:p>
          <a:p>
            <a:pPr defTabSz="572770" fontAlgn="auto">
              <a:lnSpc>
                <a:spcPct val="150000"/>
              </a:lnSpc>
              <a:spcBef>
                <a:spcPts val="1700"/>
              </a:spcBef>
              <a:defRPr sz="4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3200" dirty="0">
                <a:sym typeface="+mn-ea"/>
              </a:rPr>
              <a:t>（3）过滤Windows注册表</a:t>
            </a:r>
            <a:endParaRPr sz="3200" dirty="0">
              <a:sym typeface="Helvetica Light"/>
            </a:endParaRPr>
          </a:p>
          <a:p>
            <a:pPr defTabSz="572770" fontAlgn="auto">
              <a:lnSpc>
                <a:spcPct val="150000"/>
              </a:lnSpc>
              <a:spcBef>
                <a:spcPts val="1700"/>
              </a:spcBef>
              <a:defRPr sz="4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3200" dirty="0">
                <a:sym typeface="+mn-ea"/>
              </a:rPr>
              <a:t>         NTUSER.DAT、SAM</a:t>
            </a:r>
            <a:endParaRPr sz="3200" dirty="0">
              <a:sym typeface="Helvetica Light"/>
            </a:endParaRPr>
          </a:p>
          <a:p>
            <a:pPr defTabSz="572770" fontAlgn="auto">
              <a:lnSpc>
                <a:spcPct val="150000"/>
              </a:lnSpc>
              <a:spcBef>
                <a:spcPts val="1700"/>
              </a:spcBef>
              <a:defRPr sz="4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3200" dirty="0">
                <a:sym typeface="+mn-ea"/>
              </a:rPr>
              <a:t>         SECURITY、SYSTEM</a:t>
            </a:r>
            <a:endParaRPr sz="3200" dirty="0">
              <a:sym typeface="Helvetica Light"/>
            </a:endParaRPr>
          </a:p>
          <a:p>
            <a:pPr defTabSz="572770" fontAlgn="auto">
              <a:lnSpc>
                <a:spcPct val="150000"/>
              </a:lnSpc>
              <a:spcBef>
                <a:spcPts val="1700"/>
              </a:spcBef>
              <a:defRPr sz="4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3200" dirty="0">
                <a:sym typeface="+mn-ea"/>
              </a:rPr>
              <a:t>         SOFTWARE</a:t>
            </a:r>
            <a:endParaRPr lang="zh-CN" altLang="en-US" sz="3200" dirty="0">
              <a:sym typeface="+mn-ea"/>
            </a:endParaRPr>
          </a:p>
        </p:txBody>
      </p:sp>
      <p:pic>
        <p:nvPicPr>
          <p:cNvPr id="166" name="image92.png" descr="image92.png"/>
          <p:cNvPicPr>
            <a:picLocks noChangeAspect="1"/>
          </p:cNvPicPr>
          <p:nvPr>
            <p:custDataLst>
              <p:tags r:id="rId1"/>
            </p:custDataLst>
          </p:nvPr>
        </p:nvPicPr>
        <p:blipFill>
          <a:blip r:embed="rId3"/>
          <a:stretch>
            <a:fillRect/>
          </a:stretch>
        </p:blipFill>
        <p:spPr>
          <a:xfrm>
            <a:off x="8908972" y="1447317"/>
            <a:ext cx="8802964" cy="8665158"/>
          </a:xfrm>
          <a:prstGeom prst="rect">
            <a:avLst/>
          </a:prstGeom>
          <a:ln w="12700">
            <a:miter lim="400000"/>
            <a:headEnd/>
            <a:tailEnd/>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8925" y="31750"/>
            <a:ext cx="18545175" cy="10443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游戏机, 电子, 食物, 光盘&#10;&#10;描述已自动生成"/>
          <p:cNvPicPr>
            <a:picLocks noChangeAspect="1"/>
          </p:cNvPicPr>
          <p:nvPr userDrawn="1">
            <p:custDataLst>
              <p:tags r:id="rId1"/>
            </p:custDataLst>
          </p:nvPr>
        </p:nvPicPr>
        <p:blipFill rotWithShape="1">
          <a:blip r:embed="rId6">
            <a:alphaModFix amt="26000"/>
            <a:extLst>
              <a:ext uri="{BEBA8EAE-BF5A-486C-A8C5-ECC9F3942E4B}">
                <a14:imgProps xmlns:a14="http://schemas.microsoft.com/office/drawing/2010/main">
                  <a14:imgLayer r:embed="rId7">
                    <a14:imgEffect>
                      <a14:artisticBlur radius="60"/>
                    </a14:imgEffect>
                  </a14:imgLayer>
                </a14:imgProps>
              </a:ext>
              <a:ext uri="{28A0092B-C50C-407E-A947-70E740481C1C}">
                <a14:useLocalDpi xmlns:a14="http://schemas.microsoft.com/office/drawing/2010/main" val="0"/>
              </a:ext>
            </a:extLst>
          </a:blip>
          <a:srcRect l="7389" b="13178"/>
          <a:stretch>
            <a:fillRect/>
          </a:stretch>
        </p:blipFill>
        <p:spPr>
          <a:xfrm>
            <a:off x="-196215" y="-40005"/>
            <a:ext cx="18690590" cy="10513695"/>
          </a:xfrm>
          <a:prstGeom prst="rect">
            <a:avLst/>
          </a:prstGeom>
        </p:spPr>
      </p:pic>
      <p:sp>
        <p:nvSpPr>
          <p:cNvPr id="2" name="object 4"/>
          <p:cNvSpPr/>
          <p:nvPr/>
        </p:nvSpPr>
        <p:spPr>
          <a:xfrm>
            <a:off x="13527405" y="7804150"/>
            <a:ext cx="4277360" cy="2122805"/>
          </a:xfrm>
          <a:prstGeom prst="rect">
            <a:avLst/>
          </a:prstGeom>
          <a:blipFill>
            <a:blip r:embed="rId8" cstate="print"/>
            <a:stretch>
              <a:fillRect/>
            </a:stretch>
          </a:blipFill>
        </p:spPr>
        <p:txBody>
          <a:bodyPr wrap="square" lIns="0" tIns="0" rIns="0" bIns="0" rtlCol="0"/>
          <a:lstStyle/>
          <a:p>
            <a:endParaRPr/>
          </a:p>
        </p:txBody>
      </p:sp>
      <p:pic>
        <p:nvPicPr>
          <p:cNvPr id="5" name="图片 4" descr="background-0101"/>
          <p:cNvPicPr>
            <a:picLocks noChangeAspect="1"/>
          </p:cNvPicPr>
          <p:nvPr/>
        </p:nvPicPr>
        <p:blipFill>
          <a:blip r:embed="rId9"/>
          <a:srcRect l="5701" t="54492" r="43213" b="8087"/>
          <a:stretch>
            <a:fillRect/>
          </a:stretch>
        </p:blipFill>
        <p:spPr>
          <a:xfrm>
            <a:off x="-315595" y="2976880"/>
            <a:ext cx="8689340" cy="4774565"/>
          </a:xfrm>
          <a:prstGeom prst="rect">
            <a:avLst/>
          </a:prstGeom>
        </p:spPr>
      </p:pic>
      <p:grpSp>
        <p:nvGrpSpPr>
          <p:cNvPr id="6" name="组合 5"/>
          <p:cNvGrpSpPr/>
          <p:nvPr/>
        </p:nvGrpSpPr>
        <p:grpSpPr>
          <a:xfrm>
            <a:off x="6236335" y="2973070"/>
            <a:ext cx="12071350" cy="4777740"/>
            <a:chOff x="4257077" y="2119893"/>
            <a:chExt cx="5955804" cy="2356960"/>
          </a:xfrm>
          <a:solidFill>
            <a:srgbClr val="0151CC"/>
          </a:solidFill>
        </p:grpSpPr>
        <p:sp>
          <p:nvSpPr>
            <p:cNvPr id="11" name="等腰三角形 10"/>
            <p:cNvSpPr/>
            <p:nvPr/>
          </p:nvSpPr>
          <p:spPr>
            <a:xfrm rot="16200000">
              <a:off x="4224440" y="3094390"/>
              <a:ext cx="473237" cy="4079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552497" y="2119893"/>
              <a:ext cx="5660384" cy="2356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spcBef>
                  <a:spcPts val="1200"/>
                </a:spcBef>
              </a:pPr>
              <a:endParaRPr lang="zh-CN" altLang="zh-CN" sz="1600" b="1" dirty="0">
                <a:solidFill>
                  <a:schemeClr val="bg1"/>
                </a:solidFill>
                <a:latin typeface="微软雅黑" panose="020B0503020204020204" charset="-122"/>
                <a:ea typeface="微软雅黑" panose="020B0503020204020204" charset="-122"/>
                <a:sym typeface="+mn-ea"/>
              </a:endParaRPr>
            </a:p>
          </p:txBody>
        </p:sp>
      </p:grpSp>
      <p:pic>
        <p:nvPicPr>
          <p:cNvPr id="7" name="图片 6"/>
          <p:cNvPicPr>
            <a:picLocks noChangeAspect="1"/>
          </p:cNvPicPr>
          <p:nvPr/>
        </p:nvPicPr>
        <p:blipFill>
          <a:blip r:embed="rId10"/>
          <a:stretch>
            <a:fillRect/>
          </a:stretch>
        </p:blipFill>
        <p:spPr>
          <a:xfrm>
            <a:off x="1511300" y="3459480"/>
            <a:ext cx="3810000" cy="3810000"/>
          </a:xfrm>
          <a:prstGeom prst="rect">
            <a:avLst/>
          </a:prstGeom>
        </p:spPr>
      </p:pic>
      <p:sp>
        <p:nvSpPr>
          <p:cNvPr id="8" name="文本框 7"/>
          <p:cNvSpPr txBox="1"/>
          <p:nvPr>
            <p:custDataLst>
              <p:tags r:id="rId2"/>
            </p:custDataLst>
          </p:nvPr>
        </p:nvSpPr>
        <p:spPr>
          <a:xfrm>
            <a:off x="14474825" y="894715"/>
            <a:ext cx="2697480" cy="521970"/>
          </a:xfrm>
          <a:prstGeom prst="rect">
            <a:avLst/>
          </a:prstGeom>
          <a:noFill/>
        </p:spPr>
        <p:txBody>
          <a:bodyPr wrap="square" rtlCol="0">
            <a:spAutoFit/>
          </a:bodyPr>
          <a:lstStyle/>
          <a:p>
            <a:pPr algn="r"/>
            <a:r>
              <a:rPr lang="zh-CN" altLang="en-US" sz="2800" b="1" dirty="0">
                <a:solidFill>
                  <a:srgbClr val="0151CC"/>
                </a:solidFill>
                <a:latin typeface="微软雅黑" panose="020B0503020204020204" charset="-122"/>
                <a:ea typeface="微软雅黑" panose="020B0503020204020204" charset="-122"/>
                <a:cs typeface="微软雅黑" panose="020B0503020204020204" charset="-122"/>
                <a:sym typeface="Franklin Gothic Book" panose="020B0503020102020204"/>
              </a:rPr>
              <a:t>数字取证</a:t>
            </a:r>
          </a:p>
        </p:txBody>
      </p:sp>
      <p:sp>
        <p:nvSpPr>
          <p:cNvPr id="10" name="文本框 9"/>
          <p:cNvSpPr txBox="1"/>
          <p:nvPr>
            <p:custDataLst>
              <p:tags r:id="rId3"/>
            </p:custDataLst>
          </p:nvPr>
        </p:nvSpPr>
        <p:spPr>
          <a:xfrm>
            <a:off x="13421360" y="1471295"/>
            <a:ext cx="3679190" cy="829945"/>
          </a:xfrm>
          <a:prstGeom prst="rect">
            <a:avLst/>
          </a:prstGeom>
          <a:noFill/>
        </p:spPr>
        <p:txBody>
          <a:bodyPr wrap="square" rtlCol="0">
            <a:spAutoFit/>
          </a:bodyPr>
          <a:lstStyle/>
          <a:p>
            <a:pPr algn="r"/>
            <a:r>
              <a:rPr lang="en-US" altLang="zh-CN" sz="2400" i="1" dirty="0">
                <a:solidFill>
                  <a:srgbClr val="0151CC"/>
                </a:solidFill>
                <a:latin typeface="微软雅黑" panose="020B0503020204020204" charset="-122"/>
                <a:ea typeface="微软雅黑" panose="020B0503020204020204" charset="-122"/>
                <a:cs typeface="微软雅黑" panose="020B0503020204020204" charset="-122"/>
                <a:sym typeface="Franklin Gothic Book" panose="020B0503020102020204"/>
              </a:rPr>
              <a:t>Digital Forensics</a:t>
            </a:r>
            <a:endParaRPr lang="zh-CN" altLang="en-US" sz="2400" i="1" dirty="0">
              <a:solidFill>
                <a:srgbClr val="0151CC"/>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a:p>
            <a:pPr algn="r"/>
            <a:endParaRPr lang="zh-CN" altLang="en-US" sz="2400" i="1" dirty="0">
              <a:solidFill>
                <a:srgbClr val="0151CC"/>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p:txBody>
      </p:sp>
      <p:sp>
        <p:nvSpPr>
          <p:cNvPr id="15" name="文本框 14"/>
          <p:cNvSpPr txBox="1"/>
          <p:nvPr/>
        </p:nvSpPr>
        <p:spPr>
          <a:xfrm>
            <a:off x="10173344" y="4994910"/>
            <a:ext cx="7467600" cy="782320"/>
          </a:xfrm>
          <a:prstGeom prst="rect">
            <a:avLst/>
          </a:prstGeom>
          <a:noFill/>
        </p:spPr>
        <p:txBody>
          <a:bodyPr wrap="square" rtlCol="0">
            <a:noAutofit/>
          </a:bodyPr>
          <a:lstStyle/>
          <a:p>
            <a:r>
              <a:rPr lang="zh-CN" altLang="zh-CN" sz="4000" b="1" dirty="0">
                <a:solidFill>
                  <a:schemeClr val="bg1"/>
                </a:solidFill>
                <a:latin typeface="微软雅黑" panose="020B0503020204020204" charset="-122"/>
                <a:ea typeface="微软雅黑" panose="020B0503020204020204" charset="-122"/>
                <a:sym typeface="+mn-ea"/>
              </a:rPr>
              <a:t>基于文件</a:t>
            </a:r>
            <a:r>
              <a:rPr lang="zh-CN" altLang="en-US" sz="4000" b="1" dirty="0">
                <a:solidFill>
                  <a:schemeClr val="bg1"/>
                </a:solidFill>
                <a:latin typeface="微软雅黑" panose="020B0503020204020204" charset="-122"/>
                <a:ea typeface="微软雅黑" panose="020B0503020204020204" charset="-122"/>
                <a:sym typeface="+mn-ea"/>
              </a:rPr>
              <a:t>签名</a:t>
            </a:r>
            <a:r>
              <a:rPr lang="zh-CN" altLang="zh-CN" sz="4000" b="1" dirty="0">
                <a:solidFill>
                  <a:schemeClr val="bg1"/>
                </a:solidFill>
                <a:latin typeface="微软雅黑" panose="020B0503020204020204" charset="-122"/>
                <a:ea typeface="微软雅黑" panose="020B0503020204020204" charset="-122"/>
                <a:sym typeface="+mn-ea"/>
              </a:rPr>
              <a:t>过滤</a:t>
            </a:r>
            <a:endParaRPr lang="zh-CN" altLang="en-US" sz="4000"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文本占位符 1"/>
          <p:cNvSpPr txBox="1">
            <a:spLocks noGrp="1"/>
          </p:cNvSpPr>
          <p:nvPr>
            <p:ph type="body" idx="4294967295"/>
          </p:nvPr>
        </p:nvSpPr>
        <p:spPr>
          <a:xfrm>
            <a:off x="682200" y="3828615"/>
            <a:ext cx="8197905" cy="5798543"/>
          </a:xfrm>
          <a:prstGeom prst="rect">
            <a:avLst/>
          </a:prstGeom>
        </p:spPr>
        <p:txBody>
          <a:bodyPr>
            <a:noAutofit/>
          </a:bodyPr>
          <a:lstStyle/>
          <a:p>
            <a:pPr marL="0" indent="0" algn="just" defTabSz="266700" latinLnBrk="1">
              <a:lnSpc>
                <a:spcPct val="150000"/>
              </a:lnSpc>
              <a:buNone/>
              <a:defRPr sz="4000" b="0">
                <a:solidFill>
                  <a:srgbClr val="000000"/>
                </a:solidFill>
                <a:uFill>
                  <a:solidFill>
                    <a:srgbClr val="000000"/>
                  </a:solidFill>
                </a:uFill>
                <a:latin typeface="+mn-lt"/>
                <a:ea typeface="+mn-ea"/>
                <a:cs typeface="+mn-cs"/>
                <a:sym typeface="Calibri" panose="020F0502020204030204"/>
              </a:defRPr>
            </a:pPr>
            <a:r>
              <a:rPr lang="en-US" sz="3200" dirty="0">
                <a:latin typeface="微软雅黑" panose="020B0503020204020204" charset="-122"/>
                <a:ea typeface="微软雅黑" panose="020B0503020204020204" charset="-122"/>
                <a:cs typeface="微软雅黑" panose="020B0503020204020204" charset="-122"/>
              </a:rPr>
              <a:t>       </a:t>
            </a:r>
            <a:r>
              <a:rPr sz="3200" dirty="0">
                <a:latin typeface="微软雅黑" panose="020B0503020204020204" charset="-122"/>
                <a:ea typeface="微软雅黑" panose="020B0503020204020204" charset="-122"/>
                <a:cs typeface="微软雅黑" panose="020B0503020204020204" charset="-122"/>
              </a:rPr>
              <a:t>文件签名是取证分析中的一种常用技术，用于在嫌疑人使用的磁盘中识别或验证已知的文件。</a:t>
            </a:r>
            <a:r>
              <a:rPr sz="3200" b="1" dirty="0">
                <a:solidFill>
                  <a:srgbClr val="0151CC"/>
                </a:solidFill>
                <a:latin typeface="微软雅黑" panose="020B0503020204020204" charset="-122"/>
                <a:ea typeface="微软雅黑" panose="020B0503020204020204" charset="-122"/>
                <a:cs typeface="微软雅黑" panose="020B0503020204020204" charset="-122"/>
              </a:rPr>
              <a:t>文件签名指用于标识文件类型的数值</a:t>
            </a:r>
            <a:r>
              <a:rPr sz="3200" dirty="0">
                <a:latin typeface="微软雅黑" panose="020B0503020204020204" charset="-122"/>
                <a:ea typeface="微软雅黑" panose="020B0503020204020204" charset="-122"/>
                <a:cs typeface="微软雅黑" panose="020B0503020204020204" charset="-122"/>
              </a:rPr>
              <a:t>，多存在于</a:t>
            </a:r>
            <a:r>
              <a:rPr sz="3200" b="1" dirty="0">
                <a:solidFill>
                  <a:srgbClr val="0151CC"/>
                </a:solidFill>
                <a:latin typeface="微软雅黑" panose="020B0503020204020204" charset="-122"/>
                <a:ea typeface="微软雅黑" panose="020B0503020204020204" charset="-122"/>
                <a:cs typeface="微软雅黑" panose="020B0503020204020204" charset="-122"/>
              </a:rPr>
              <a:t>文件头</a:t>
            </a:r>
            <a:r>
              <a:rPr sz="3200" dirty="0">
                <a:latin typeface="微软雅黑" panose="020B0503020204020204" charset="-122"/>
                <a:ea typeface="微软雅黑" panose="020B0503020204020204" charset="-122"/>
                <a:cs typeface="微软雅黑" panose="020B0503020204020204" charset="-122"/>
              </a:rPr>
              <a:t>或</a:t>
            </a:r>
            <a:r>
              <a:rPr sz="3200" b="1" dirty="0">
                <a:solidFill>
                  <a:srgbClr val="0151CC"/>
                </a:solidFill>
                <a:latin typeface="微软雅黑" panose="020B0503020204020204" charset="-122"/>
                <a:ea typeface="微软雅黑" panose="020B0503020204020204" charset="-122"/>
                <a:cs typeface="微软雅黑" panose="020B0503020204020204" charset="-122"/>
              </a:rPr>
              <a:t>文件尾</a:t>
            </a:r>
            <a:r>
              <a:rPr lang="zh-CN" sz="3200" dirty="0">
                <a:latin typeface="微软雅黑" panose="020B0503020204020204" charset="-122"/>
                <a:ea typeface="微软雅黑" panose="020B0503020204020204" charset="-122"/>
                <a:cs typeface="微软雅黑" panose="020B0503020204020204" charset="-122"/>
              </a:rPr>
              <a:t>。</a:t>
            </a:r>
            <a:endParaRPr sz="3200" dirty="0">
              <a:latin typeface="微软雅黑" panose="020B0503020204020204" charset="-122"/>
              <a:ea typeface="微软雅黑" panose="020B0503020204020204" charset="-122"/>
              <a:cs typeface="微软雅黑" panose="020B0503020204020204" charset="-122"/>
            </a:endParaRPr>
          </a:p>
          <a:p>
            <a:pPr marL="0" indent="0" algn="just" defTabSz="242570" latinLnBrk="1">
              <a:lnSpc>
                <a:spcPct val="150000"/>
              </a:lnSpc>
              <a:buNone/>
              <a:defRPr sz="4000" b="0">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sz="3200" b="1" dirty="0">
                <a:solidFill>
                  <a:srgbClr val="0151CC"/>
                </a:solidFill>
                <a:latin typeface="微软雅黑" panose="020B0503020204020204" charset="-122"/>
                <a:ea typeface="微软雅黑" panose="020B0503020204020204" charset="-122"/>
                <a:cs typeface="微软雅黑" panose="020B0503020204020204" charset="-122"/>
              </a:rPr>
              <a:t>DOC</a:t>
            </a:r>
            <a:r>
              <a:rPr sz="3200" dirty="0">
                <a:latin typeface="微软雅黑" panose="020B0503020204020204" charset="-122"/>
                <a:ea typeface="微软雅黑" panose="020B0503020204020204" charset="-122"/>
                <a:cs typeface="微软雅黑" panose="020B0503020204020204" charset="-122"/>
              </a:rPr>
              <a:t>：</a:t>
            </a:r>
            <a:r>
              <a:rPr lang="en-US" sz="3200" dirty="0">
                <a:latin typeface="微软雅黑" panose="020B0503020204020204" charset="-122"/>
                <a:ea typeface="微软雅黑" panose="020B0503020204020204" charset="-122"/>
                <a:cs typeface="微软雅黑" panose="020B0503020204020204" charset="-122"/>
              </a:rPr>
              <a:t>DO CF 11 E0</a:t>
            </a:r>
          </a:p>
          <a:p>
            <a:pPr marL="0" indent="0" algn="just" defTabSz="242570" latinLnBrk="1">
              <a:lnSpc>
                <a:spcPct val="150000"/>
              </a:lnSpc>
              <a:buNone/>
              <a:defRPr sz="4000" b="0">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sz="3200" b="1" dirty="0">
                <a:solidFill>
                  <a:srgbClr val="0151CC"/>
                </a:solidFill>
                <a:latin typeface="微软雅黑" panose="020B0503020204020204" charset="-122"/>
                <a:ea typeface="微软雅黑" panose="020B0503020204020204" charset="-122"/>
                <a:cs typeface="微软雅黑" panose="020B0503020204020204" charset="-122"/>
              </a:rPr>
              <a:t>DOCX</a:t>
            </a:r>
            <a:r>
              <a:rPr sz="3200" dirty="0">
                <a:latin typeface="微软雅黑" panose="020B0503020204020204" charset="-122"/>
                <a:ea typeface="微软雅黑" panose="020B0503020204020204" charset="-122"/>
                <a:cs typeface="微软雅黑" panose="020B0503020204020204" charset="-122"/>
              </a:rPr>
              <a:t>：</a:t>
            </a:r>
            <a:r>
              <a:rPr lang="en-US" sz="3200" dirty="0">
                <a:latin typeface="微软雅黑" panose="020B0503020204020204" charset="-122"/>
                <a:ea typeface="微软雅黑" panose="020B0503020204020204" charset="-122"/>
                <a:cs typeface="微软雅黑" panose="020B0503020204020204" charset="-122"/>
              </a:rPr>
              <a:t>50 4B 03 04</a:t>
            </a:r>
            <a:endParaRPr sz="3200" dirty="0">
              <a:solidFill>
                <a:srgbClr val="333333"/>
              </a:solidFill>
              <a:latin typeface="微软雅黑" panose="020B0503020204020204" charset="-122"/>
              <a:ea typeface="微软雅黑" panose="020B0503020204020204" charset="-122"/>
              <a:cs typeface="微软雅黑" panose="020B0503020204020204" charset="-122"/>
            </a:endParaRPr>
          </a:p>
          <a:p>
            <a:pPr marL="0" indent="0" algn="just" defTabSz="242570" latinLnBrk="1">
              <a:lnSpc>
                <a:spcPct val="150000"/>
              </a:lnSpc>
              <a:buNone/>
              <a:defRPr sz="4000" b="0">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sz="3200" b="1" dirty="0">
                <a:solidFill>
                  <a:srgbClr val="0151CC"/>
                </a:solidFill>
                <a:latin typeface="微软雅黑" panose="020B0503020204020204" charset="-122"/>
                <a:ea typeface="微软雅黑" panose="020B0503020204020204" charset="-122"/>
                <a:cs typeface="微软雅黑" panose="020B0503020204020204" charset="-122"/>
              </a:rPr>
              <a:t>ZIP</a:t>
            </a:r>
            <a:r>
              <a:rPr lang="en-US" sz="3200" dirty="0">
                <a:solidFill>
                  <a:srgbClr val="333333"/>
                </a:solidFill>
                <a:latin typeface="微软雅黑" panose="020B0503020204020204" charset="-122"/>
                <a:ea typeface="微软雅黑" panose="020B0503020204020204" charset="-122"/>
                <a:cs typeface="微软雅黑" panose="020B0503020204020204" charset="-122"/>
              </a:rPr>
              <a:t>:  50 4B 03 04</a:t>
            </a:r>
          </a:p>
        </p:txBody>
      </p:sp>
      <p:grpSp>
        <p:nvGrpSpPr>
          <p:cNvPr id="3" name="组合 2"/>
          <p:cNvGrpSpPr/>
          <p:nvPr/>
        </p:nvGrpSpPr>
        <p:grpSpPr>
          <a:xfrm>
            <a:off x="9192522" y="1898721"/>
            <a:ext cx="8679171" cy="7569855"/>
            <a:chOff x="9608829" y="2499360"/>
            <a:chExt cx="8064669" cy="7033895"/>
          </a:xfrm>
        </p:grpSpPr>
        <p:pic>
          <p:nvPicPr>
            <p:cNvPr id="4" name="图片 3"/>
            <p:cNvPicPr>
              <a:picLocks noChangeAspect="1"/>
            </p:cNvPicPr>
            <p:nvPr/>
          </p:nvPicPr>
          <p:blipFill>
            <a:blip r:embed="rId2"/>
            <a:stretch>
              <a:fillRect/>
            </a:stretch>
          </p:blipFill>
          <p:spPr>
            <a:xfrm>
              <a:off x="9608829" y="2499360"/>
              <a:ext cx="8064669" cy="3638550"/>
            </a:xfrm>
            <a:prstGeom prst="rect">
              <a:avLst/>
            </a:prstGeom>
          </p:spPr>
        </p:pic>
        <p:pic>
          <p:nvPicPr>
            <p:cNvPr id="5" name="图片 4"/>
            <p:cNvPicPr>
              <a:picLocks noChangeAspect="1"/>
            </p:cNvPicPr>
            <p:nvPr/>
          </p:nvPicPr>
          <p:blipFill>
            <a:blip r:embed="rId3"/>
            <a:stretch>
              <a:fillRect/>
            </a:stretch>
          </p:blipFill>
          <p:spPr>
            <a:xfrm>
              <a:off x="9608829" y="6249670"/>
              <a:ext cx="8064669" cy="3283585"/>
            </a:xfrm>
            <a:prstGeom prst="rect">
              <a:avLst/>
            </a:prstGeom>
          </p:spPr>
        </p:pic>
      </p:grpSp>
      <p:sp>
        <p:nvSpPr>
          <p:cNvPr id="156" name="最近访问的文件"/>
          <p:cNvSpPr txBox="1">
            <a:spLocks noGrp="1"/>
          </p:cNvSpPr>
          <p:nvPr>
            <p:ph type="title"/>
          </p:nvPr>
        </p:nvSpPr>
        <p:spPr>
          <a:xfrm>
            <a:off x="647170" y="176113"/>
            <a:ext cx="16453800" cy="1058531"/>
          </a:xfrm>
          <a:prstGeom prst="rect">
            <a:avLst/>
          </a:prstGeom>
        </p:spPr>
        <p:txBody>
          <a:bodyPr>
            <a:normAutofit/>
          </a:bodyPr>
          <a:lstStyle/>
          <a:p>
            <a:r>
              <a:rPr lang="zh-CN" altLang="en-US" dirty="0">
                <a:solidFill>
                  <a:srgbClr val="FFFFFF"/>
                </a:solidFill>
              </a:rPr>
              <a:t>文件签名</a:t>
            </a:r>
          </a:p>
        </p:txBody>
      </p:sp>
      <p:sp>
        <p:nvSpPr>
          <p:cNvPr id="7" name="文本框 6"/>
          <p:cNvSpPr txBox="1"/>
          <p:nvPr/>
        </p:nvSpPr>
        <p:spPr>
          <a:xfrm>
            <a:off x="647170" y="1929731"/>
            <a:ext cx="8197905" cy="1482650"/>
          </a:xfrm>
          <a:prstGeom prst="rect">
            <a:avLst/>
          </a:prstGeom>
          <a:noFill/>
        </p:spPr>
        <p:txBody>
          <a:bodyPr wrap="square">
            <a:spAutoFit/>
          </a:bodyPr>
          <a:lstStyle/>
          <a:p>
            <a:pPr marL="0" indent="0" algn="just" defTabSz="266700" latinLnBrk="1">
              <a:lnSpc>
                <a:spcPct val="150000"/>
              </a:lnSpc>
              <a:buSzPct val="100000"/>
              <a:buNone/>
              <a:defRPr sz="4000" b="0">
                <a:solidFill>
                  <a:srgbClr val="000000"/>
                </a:solidFill>
                <a:uFill>
                  <a:solidFill>
                    <a:srgbClr val="000000"/>
                  </a:solidFill>
                </a:uFill>
                <a:latin typeface="+mn-lt"/>
                <a:ea typeface="+mn-ea"/>
                <a:cs typeface="+mn-cs"/>
                <a:sym typeface="Calibri" panose="020F0502020204030204"/>
              </a:defRPr>
            </a:pPr>
            <a:r>
              <a:rPr lang="zh-CN" altLang="en-US" sz="3200" dirty="0">
                <a:solidFill>
                  <a:srgbClr val="000000"/>
                </a:solidFill>
                <a:uFill>
                  <a:solidFill>
                    <a:srgbClr val="000000"/>
                  </a:solidFill>
                </a:uFill>
                <a:latin typeface="微软雅黑" panose="020B0503020204020204" charset="-122"/>
                <a:ea typeface="微软雅黑" panose="020B0503020204020204" charset="-122"/>
              </a:rPr>
              <a:t>        文件特有的标识字符或特征字节，</a:t>
            </a:r>
            <a:r>
              <a:rPr lang="en-US" altLang="zh-CN" sz="3200" dirty="0">
                <a:solidFill>
                  <a:srgbClr val="000000"/>
                </a:solidFill>
                <a:uFill>
                  <a:solidFill>
                    <a:srgbClr val="000000"/>
                  </a:solidFill>
                </a:uFill>
                <a:latin typeface="微软雅黑" panose="020B0503020204020204" charset="-122"/>
                <a:ea typeface="微软雅黑" panose="020B0503020204020204" charset="-122"/>
              </a:rPr>
              <a:t>File Signature</a:t>
            </a:r>
            <a:r>
              <a:rPr lang="zh-CN" altLang="en-US" sz="3200" dirty="0">
                <a:solidFill>
                  <a:srgbClr val="000000"/>
                </a:solidFill>
                <a:uFill>
                  <a:solidFill>
                    <a:srgbClr val="000000"/>
                  </a:solidFill>
                </a:uFill>
                <a:latin typeface="微软雅黑" panose="020B0503020204020204" charset="-122"/>
                <a:ea typeface="微软雅黑" panose="020B0503020204020204" charset="-122"/>
              </a:rPr>
              <a:t>或 </a:t>
            </a:r>
            <a:r>
              <a:rPr lang="en-US" altLang="zh-CN" sz="3200" dirty="0">
                <a:solidFill>
                  <a:srgbClr val="000000"/>
                </a:solidFill>
                <a:uFill>
                  <a:solidFill>
                    <a:srgbClr val="000000"/>
                  </a:solidFill>
                </a:uFill>
                <a:latin typeface="微软雅黑" panose="020B0503020204020204" charset="-122"/>
                <a:ea typeface="微软雅黑" panose="020B0503020204020204" charset="-122"/>
              </a:rPr>
              <a:t>Magic header/number/word</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文本占位符 1"/>
          <p:cNvSpPr txBox="1">
            <a:spLocks noGrp="1"/>
          </p:cNvSpPr>
          <p:nvPr>
            <p:ph type="body" idx="4294967295"/>
          </p:nvPr>
        </p:nvSpPr>
        <p:spPr>
          <a:xfrm>
            <a:off x="1154430" y="2212340"/>
            <a:ext cx="15941675" cy="4084082"/>
          </a:xfrm>
          <a:prstGeom prst="rect">
            <a:avLst/>
          </a:prstGeom>
        </p:spPr>
        <p:txBody>
          <a:bodyPr>
            <a:noAutofit/>
          </a:bodyPr>
          <a:lstStyle/>
          <a:p>
            <a:pPr marL="0" indent="0" algn="just" defTabSz="266700">
              <a:lnSpc>
                <a:spcPct val="150000"/>
              </a:lnSpc>
              <a:buSzPct val="100000"/>
              <a:buNone/>
              <a:defRPr sz="4000" b="0">
                <a:solidFill>
                  <a:srgbClr val="000000"/>
                </a:solidFill>
                <a:uFill>
                  <a:solidFill>
                    <a:srgbClr val="000000"/>
                  </a:solidFill>
                </a:uFill>
                <a:latin typeface="+mn-lt"/>
                <a:ea typeface="+mn-ea"/>
                <a:cs typeface="+mn-cs"/>
                <a:sym typeface="Calibri" panose="020F0502020204030204"/>
              </a:defRPr>
            </a:pPr>
            <a:r>
              <a:rPr sz="3200" dirty="0" err="1">
                <a:latin typeface="微软雅黑" panose="020B0503020204020204" charset="-122"/>
                <a:ea typeface="微软雅黑" panose="020B0503020204020204" charset="-122"/>
                <a:cs typeface="微软雅黑" panose="020B0503020204020204" charset="-122"/>
              </a:rPr>
              <a:t>文件</a:t>
            </a:r>
            <a:r>
              <a:rPr lang="zh-CN" sz="3200" dirty="0">
                <a:latin typeface="微软雅黑" panose="020B0503020204020204" charset="-122"/>
                <a:ea typeface="微软雅黑" panose="020B0503020204020204" charset="-122"/>
                <a:cs typeface="微软雅黑" panose="020B0503020204020204" charset="-122"/>
              </a:rPr>
              <a:t>签名库</a:t>
            </a:r>
            <a:endParaRPr sz="3200" dirty="0">
              <a:latin typeface="微软雅黑" panose="020B0503020204020204" charset="-122"/>
              <a:ea typeface="微软雅黑" panose="020B0503020204020204" charset="-122"/>
              <a:cs typeface="微软雅黑" panose="020B0503020204020204" charset="-122"/>
            </a:endParaRPr>
          </a:p>
          <a:p>
            <a:pPr marL="0" indent="0" algn="just" defTabSz="266700">
              <a:lnSpc>
                <a:spcPct val="150000"/>
              </a:lnSpc>
              <a:buNone/>
              <a:defRPr sz="4000" b="0">
                <a:solidFill>
                  <a:srgbClr val="000000"/>
                </a:solidFill>
                <a:uFill>
                  <a:solidFill>
                    <a:srgbClr val="000000"/>
                  </a:solidFill>
                </a:uFill>
                <a:latin typeface="+mn-lt"/>
                <a:ea typeface="+mn-ea"/>
                <a:cs typeface="+mn-cs"/>
                <a:sym typeface="Calibri" panose="020F0502020204030204"/>
              </a:defRPr>
            </a:pPr>
            <a:r>
              <a:rPr sz="3200" dirty="0">
                <a:latin typeface="微软雅黑" panose="020B0503020204020204" charset="-122"/>
                <a:ea typeface="微软雅黑" panose="020B0503020204020204" charset="-122"/>
                <a:cs typeface="微软雅黑" panose="020B0503020204020204" charset="-122"/>
              </a:rPr>
              <a:t>    </a:t>
            </a:r>
            <a:r>
              <a:rPr lang="zh-CN" sz="3200" dirty="0">
                <a:latin typeface="微软雅黑" panose="020B0503020204020204" charset="-122"/>
                <a:ea typeface="微软雅黑" panose="020B0503020204020204" charset="-122"/>
                <a:cs typeface="微软雅黑" panose="020B0503020204020204" charset="-122"/>
              </a:rPr>
              <a:t>定义了各种文件格式特征值的文档或数据库。</a:t>
            </a:r>
          </a:p>
          <a:p>
            <a:pPr marL="0" indent="0" algn="just" defTabSz="266700">
              <a:lnSpc>
                <a:spcPct val="150000"/>
              </a:lnSpc>
              <a:buNone/>
              <a:defRPr sz="4000" b="0">
                <a:solidFill>
                  <a:srgbClr val="000000"/>
                </a:solidFill>
                <a:uFill>
                  <a:solidFill>
                    <a:srgbClr val="000000"/>
                  </a:solidFill>
                </a:uFill>
                <a:latin typeface="+mn-lt"/>
                <a:ea typeface="+mn-ea"/>
                <a:cs typeface="+mn-cs"/>
                <a:sym typeface="Calibri" panose="020F0502020204030204"/>
              </a:defRPr>
            </a:pPr>
            <a:r>
              <a:rPr lang="zh-CN" sz="3200" dirty="0">
                <a:latin typeface="微软雅黑" panose="020B0503020204020204" charset="-122"/>
                <a:ea typeface="微软雅黑" panose="020B0503020204020204" charset="-122"/>
                <a:cs typeface="微软雅黑" panose="020B0503020204020204" charset="-122"/>
              </a:rPr>
              <a:t>    作用：</a:t>
            </a:r>
            <a:r>
              <a:rPr lang="zh-CN" altLang="en-US" sz="3200" dirty="0">
                <a:latin typeface="微软雅黑" panose="020B0503020204020204" charset="-122"/>
                <a:ea typeface="微软雅黑" panose="020B0503020204020204" charset="-122"/>
                <a:cs typeface="微软雅黑" panose="020B0503020204020204" charset="-122"/>
              </a:rPr>
              <a:t>① </a:t>
            </a:r>
            <a:r>
              <a:rPr lang="zh-CN" sz="3200" dirty="0">
                <a:latin typeface="微软雅黑" panose="020B0503020204020204" charset="-122"/>
                <a:ea typeface="微软雅黑" panose="020B0503020204020204" charset="-122"/>
                <a:cs typeface="微软雅黑" panose="020B0503020204020204" charset="-122"/>
              </a:rPr>
              <a:t>用于判断文件扩展名与文件格式是否匹配</a:t>
            </a:r>
          </a:p>
          <a:p>
            <a:pPr marL="0" indent="0" algn="just" defTabSz="266700">
              <a:lnSpc>
                <a:spcPct val="150000"/>
              </a:lnSpc>
              <a:buNone/>
              <a:defRPr sz="4000" b="0">
                <a:solidFill>
                  <a:srgbClr val="000000"/>
                </a:solidFill>
                <a:uFill>
                  <a:solidFill>
                    <a:srgbClr val="000000"/>
                  </a:solidFill>
                </a:uFill>
                <a:latin typeface="+mn-lt"/>
                <a:ea typeface="+mn-ea"/>
                <a:cs typeface="+mn-cs"/>
                <a:sym typeface="Calibri" panose="020F0502020204030204"/>
              </a:defRPr>
            </a:pPr>
            <a:r>
              <a:rPr lang="zh-CN" sz="3200" dirty="0">
                <a:latin typeface="微软雅黑" panose="020B0503020204020204" charset="-122"/>
                <a:ea typeface="微软雅黑" panose="020B0503020204020204" charset="-122"/>
                <a:cs typeface="微软雅黑" panose="020B0503020204020204" charset="-122"/>
              </a:rPr>
              <a:t>          </a:t>
            </a: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② </a:t>
            </a:r>
            <a:r>
              <a:rPr lang="zh-CN" sz="3200" dirty="0">
                <a:latin typeface="微软雅黑" panose="020B0503020204020204" charset="-122"/>
                <a:ea typeface="微软雅黑" panose="020B0503020204020204" charset="-122"/>
                <a:cs typeface="微软雅黑" panose="020B0503020204020204" charset="-122"/>
              </a:rPr>
              <a:t>基于文件签名的数据搜索和恢复</a:t>
            </a:r>
            <a:endParaRPr sz="3200" dirty="0">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3"/>
          <a:stretch>
            <a:fillRect/>
          </a:stretch>
        </p:blipFill>
        <p:spPr>
          <a:xfrm>
            <a:off x="1439545" y="6080125"/>
            <a:ext cx="16164560" cy="2945765"/>
          </a:xfrm>
          <a:prstGeom prst="rect">
            <a:avLst/>
          </a:prstGeom>
        </p:spPr>
      </p:pic>
      <p:sp>
        <p:nvSpPr>
          <p:cNvPr id="156" name="最近访问的文件"/>
          <p:cNvSpPr txBox="1">
            <a:spLocks noGrp="1"/>
          </p:cNvSpPr>
          <p:nvPr>
            <p:ph type="title"/>
          </p:nvPr>
        </p:nvSpPr>
        <p:spPr>
          <a:xfrm>
            <a:off x="647170" y="176113"/>
            <a:ext cx="16453800" cy="1058531"/>
          </a:xfrm>
          <a:prstGeom prst="rect">
            <a:avLst/>
          </a:prstGeom>
        </p:spPr>
        <p:txBody>
          <a:bodyPr>
            <a:normAutofit/>
          </a:bodyPr>
          <a:lstStyle/>
          <a:p>
            <a:r>
              <a:rPr lang="zh-CN" altLang="en-US" dirty="0">
                <a:solidFill>
                  <a:srgbClr val="FFFFFF"/>
                </a:solidFill>
              </a:rPr>
              <a:t>文件签名库</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Xways-提升效率-17.jpeg" descr="Xways-提升效率-17.jpeg"/>
          <p:cNvPicPr>
            <a:picLocks noChangeAspect="1"/>
          </p:cNvPicPr>
          <p:nvPr/>
        </p:nvPicPr>
        <p:blipFill>
          <a:blip r:embed="rId2"/>
          <a:stretch>
            <a:fillRect/>
          </a:stretch>
        </p:blipFill>
        <p:spPr>
          <a:xfrm>
            <a:off x="509903" y="1831926"/>
            <a:ext cx="17268194" cy="7637073"/>
          </a:xfrm>
          <a:prstGeom prst="rect">
            <a:avLst/>
          </a:prstGeom>
          <a:ln w="12700">
            <a:miter lim="400000"/>
            <a:headEnd/>
            <a:tailEnd/>
          </a:ln>
        </p:spPr>
      </p:pic>
      <p:sp>
        <p:nvSpPr>
          <p:cNvPr id="156" name="最近访问的文件"/>
          <p:cNvSpPr txBox="1">
            <a:spLocks noGrp="1"/>
          </p:cNvSpPr>
          <p:nvPr>
            <p:ph type="title"/>
          </p:nvPr>
        </p:nvSpPr>
        <p:spPr>
          <a:xfrm>
            <a:off x="647170" y="176113"/>
            <a:ext cx="16453800" cy="1058531"/>
          </a:xfrm>
          <a:prstGeom prst="rect">
            <a:avLst/>
          </a:prstGeom>
        </p:spPr>
        <p:txBody>
          <a:bodyPr>
            <a:normAutofit/>
          </a:bodyPr>
          <a:lstStyle/>
          <a:p>
            <a:r>
              <a:rPr lang="zh-CN" altLang="en-US" dirty="0">
                <a:solidFill>
                  <a:srgbClr val="FFFFFF"/>
                </a:solidFill>
              </a:rPr>
              <a:t>文件签名状态</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8925" y="31750"/>
            <a:ext cx="18545175" cy="10443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游戏机, 电子, 食物, 光盘&#10;&#10;描述已自动生成"/>
          <p:cNvPicPr>
            <a:picLocks noChangeAspect="1"/>
          </p:cNvPicPr>
          <p:nvPr userDrawn="1">
            <p:custDataLst>
              <p:tags r:id="rId1"/>
            </p:custDataLst>
          </p:nvPr>
        </p:nvPicPr>
        <p:blipFill rotWithShape="1">
          <a:blip r:embed="rId6">
            <a:alphaModFix amt="26000"/>
            <a:extLst>
              <a:ext uri="{BEBA8EAE-BF5A-486C-A8C5-ECC9F3942E4B}">
                <a14:imgProps xmlns:a14="http://schemas.microsoft.com/office/drawing/2010/main">
                  <a14:imgLayer r:embed="rId7">
                    <a14:imgEffect>
                      <a14:artisticBlur radius="60"/>
                    </a14:imgEffect>
                  </a14:imgLayer>
                </a14:imgProps>
              </a:ext>
              <a:ext uri="{28A0092B-C50C-407E-A947-70E740481C1C}">
                <a14:useLocalDpi xmlns:a14="http://schemas.microsoft.com/office/drawing/2010/main" val="0"/>
              </a:ext>
            </a:extLst>
          </a:blip>
          <a:srcRect l="7389" b="13178"/>
          <a:stretch>
            <a:fillRect/>
          </a:stretch>
        </p:blipFill>
        <p:spPr>
          <a:xfrm>
            <a:off x="-196215" y="-40005"/>
            <a:ext cx="18690590" cy="10513695"/>
          </a:xfrm>
          <a:prstGeom prst="rect">
            <a:avLst/>
          </a:prstGeom>
        </p:spPr>
      </p:pic>
      <p:sp>
        <p:nvSpPr>
          <p:cNvPr id="2" name="object 4"/>
          <p:cNvSpPr/>
          <p:nvPr/>
        </p:nvSpPr>
        <p:spPr>
          <a:xfrm>
            <a:off x="13527405" y="7804150"/>
            <a:ext cx="4277360" cy="2122805"/>
          </a:xfrm>
          <a:prstGeom prst="rect">
            <a:avLst/>
          </a:prstGeom>
          <a:blipFill>
            <a:blip r:embed="rId8" cstate="print"/>
            <a:stretch>
              <a:fillRect/>
            </a:stretch>
          </a:blipFill>
        </p:spPr>
        <p:txBody>
          <a:bodyPr wrap="square" lIns="0" tIns="0" rIns="0" bIns="0" rtlCol="0"/>
          <a:lstStyle/>
          <a:p>
            <a:endParaRPr/>
          </a:p>
        </p:txBody>
      </p:sp>
      <p:pic>
        <p:nvPicPr>
          <p:cNvPr id="5" name="图片 4" descr="background-0101"/>
          <p:cNvPicPr>
            <a:picLocks noChangeAspect="1"/>
          </p:cNvPicPr>
          <p:nvPr/>
        </p:nvPicPr>
        <p:blipFill>
          <a:blip r:embed="rId9"/>
          <a:srcRect l="5701" t="54492" r="43213" b="8087"/>
          <a:stretch>
            <a:fillRect/>
          </a:stretch>
        </p:blipFill>
        <p:spPr>
          <a:xfrm>
            <a:off x="-315595" y="2976880"/>
            <a:ext cx="8689340" cy="4774565"/>
          </a:xfrm>
          <a:prstGeom prst="rect">
            <a:avLst/>
          </a:prstGeom>
        </p:spPr>
      </p:pic>
      <p:grpSp>
        <p:nvGrpSpPr>
          <p:cNvPr id="6" name="组合 5"/>
          <p:cNvGrpSpPr/>
          <p:nvPr/>
        </p:nvGrpSpPr>
        <p:grpSpPr>
          <a:xfrm>
            <a:off x="6236335" y="2973070"/>
            <a:ext cx="12071350" cy="4777740"/>
            <a:chOff x="4257077" y="2119893"/>
            <a:chExt cx="5955804" cy="2356960"/>
          </a:xfrm>
          <a:solidFill>
            <a:srgbClr val="0151CC"/>
          </a:solidFill>
        </p:grpSpPr>
        <p:sp>
          <p:nvSpPr>
            <p:cNvPr id="11" name="等腰三角形 10"/>
            <p:cNvSpPr/>
            <p:nvPr/>
          </p:nvSpPr>
          <p:spPr>
            <a:xfrm rot="16200000">
              <a:off x="4224440" y="3094390"/>
              <a:ext cx="473237" cy="4079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552497" y="2119893"/>
              <a:ext cx="5660384" cy="2356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spcBef>
                  <a:spcPts val="1200"/>
                </a:spcBef>
              </a:pPr>
              <a:endParaRPr lang="zh-CN" altLang="zh-CN" sz="1600" b="1" dirty="0">
                <a:solidFill>
                  <a:schemeClr val="bg1"/>
                </a:solidFill>
                <a:latin typeface="微软雅黑" panose="020B0503020204020204" charset="-122"/>
                <a:ea typeface="微软雅黑" panose="020B0503020204020204" charset="-122"/>
                <a:sym typeface="+mn-ea"/>
              </a:endParaRPr>
            </a:p>
          </p:txBody>
        </p:sp>
      </p:grpSp>
      <p:sp>
        <p:nvSpPr>
          <p:cNvPr id="13" name="文本框 12"/>
          <p:cNvSpPr txBox="1"/>
          <p:nvPr/>
        </p:nvSpPr>
        <p:spPr>
          <a:xfrm>
            <a:off x="8744585" y="5070475"/>
            <a:ext cx="8301990" cy="706755"/>
          </a:xfrm>
          <a:prstGeom prst="rect">
            <a:avLst/>
          </a:prstGeom>
          <a:noFill/>
        </p:spPr>
        <p:txBody>
          <a:bodyPr wrap="square" rtlCol="0">
            <a:spAutoFit/>
          </a:bodyPr>
          <a:lstStyle/>
          <a:p>
            <a:r>
              <a:rPr lang="en-US" altLang="zh-CN" sz="4000" b="1" dirty="0">
                <a:solidFill>
                  <a:schemeClr val="bg1"/>
                </a:solidFill>
                <a:latin typeface="微软雅黑" panose="020B0503020204020204" charset="-122"/>
                <a:ea typeface="微软雅黑" panose="020B0503020204020204" charset="-122"/>
                <a:sym typeface="+mn-ea"/>
              </a:rPr>
              <a:t>  </a:t>
            </a:r>
            <a:r>
              <a:rPr lang="zh-CN" sz="4000" b="1" dirty="0">
                <a:solidFill>
                  <a:schemeClr val="bg1"/>
                </a:solidFill>
                <a:latin typeface="微软雅黑" panose="020B0503020204020204" charset="-122"/>
                <a:ea typeface="微软雅黑" panose="020B0503020204020204" charset="-122"/>
                <a:sym typeface="+mn-ea"/>
              </a:rPr>
              <a:t>基于文件属性过滤</a:t>
            </a:r>
          </a:p>
        </p:txBody>
      </p:sp>
      <p:sp>
        <p:nvSpPr>
          <p:cNvPr id="7" name="文本框 6"/>
          <p:cNvSpPr txBox="1"/>
          <p:nvPr>
            <p:custDataLst>
              <p:tags r:id="rId2"/>
            </p:custDataLst>
          </p:nvPr>
        </p:nvSpPr>
        <p:spPr>
          <a:xfrm>
            <a:off x="14474825" y="894715"/>
            <a:ext cx="2697480" cy="521970"/>
          </a:xfrm>
          <a:prstGeom prst="rect">
            <a:avLst/>
          </a:prstGeom>
          <a:noFill/>
        </p:spPr>
        <p:txBody>
          <a:bodyPr wrap="square" rtlCol="0">
            <a:spAutoFit/>
          </a:bodyPr>
          <a:lstStyle/>
          <a:p>
            <a:pPr algn="r"/>
            <a:r>
              <a:rPr lang="zh-CN" altLang="en-US" sz="2800" b="1" dirty="0">
                <a:solidFill>
                  <a:srgbClr val="0151CC"/>
                </a:solidFill>
                <a:latin typeface="微软雅黑" panose="020B0503020204020204" charset="-122"/>
                <a:ea typeface="微软雅黑" panose="020B0503020204020204" charset="-122"/>
                <a:cs typeface="微软雅黑" panose="020B0503020204020204" charset="-122"/>
                <a:sym typeface="Franklin Gothic Book" panose="020B0503020102020204"/>
              </a:rPr>
              <a:t>数字取证</a:t>
            </a:r>
          </a:p>
        </p:txBody>
      </p:sp>
      <p:sp>
        <p:nvSpPr>
          <p:cNvPr id="10" name="文本框 9"/>
          <p:cNvSpPr txBox="1"/>
          <p:nvPr>
            <p:custDataLst>
              <p:tags r:id="rId3"/>
            </p:custDataLst>
          </p:nvPr>
        </p:nvSpPr>
        <p:spPr>
          <a:xfrm>
            <a:off x="13421360" y="1471295"/>
            <a:ext cx="3679190" cy="829945"/>
          </a:xfrm>
          <a:prstGeom prst="rect">
            <a:avLst/>
          </a:prstGeom>
          <a:noFill/>
        </p:spPr>
        <p:txBody>
          <a:bodyPr wrap="square" rtlCol="0">
            <a:spAutoFit/>
          </a:bodyPr>
          <a:lstStyle/>
          <a:p>
            <a:pPr algn="r"/>
            <a:r>
              <a:rPr lang="en-US" altLang="zh-CN" sz="2400" i="1" dirty="0">
                <a:solidFill>
                  <a:srgbClr val="0151CC"/>
                </a:solidFill>
                <a:latin typeface="微软雅黑" panose="020B0503020204020204" charset="-122"/>
                <a:ea typeface="微软雅黑" panose="020B0503020204020204" charset="-122"/>
                <a:cs typeface="微软雅黑" panose="020B0503020204020204" charset="-122"/>
                <a:sym typeface="Franklin Gothic Book" panose="020B0503020102020204"/>
              </a:rPr>
              <a:t>Digital Forensics</a:t>
            </a:r>
            <a:endParaRPr lang="zh-CN" altLang="en-US" sz="2400" i="1" dirty="0">
              <a:solidFill>
                <a:srgbClr val="0151CC"/>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a:p>
            <a:pPr algn="r"/>
            <a:endParaRPr lang="zh-CN" altLang="en-US" sz="2400" i="1" dirty="0">
              <a:solidFill>
                <a:srgbClr val="0151CC"/>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p:txBody>
      </p:sp>
      <p:pic>
        <p:nvPicPr>
          <p:cNvPr id="14" name="图片 13"/>
          <p:cNvPicPr>
            <a:picLocks noChangeAspect="1"/>
          </p:cNvPicPr>
          <p:nvPr/>
        </p:nvPicPr>
        <p:blipFill>
          <a:blip r:embed="rId10"/>
          <a:stretch>
            <a:fillRect/>
          </a:stretch>
        </p:blipFill>
        <p:spPr>
          <a:xfrm>
            <a:off x="1511300" y="3459480"/>
            <a:ext cx="3810000" cy="381000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p:nvPr/>
        </p:nvSpPr>
        <p:spPr>
          <a:xfrm>
            <a:off x="1367155" y="1760220"/>
            <a:ext cx="15753080" cy="1482650"/>
          </a:xfrm>
          <a:prstGeom prst="rect">
            <a:avLst/>
          </a:prstGeom>
          <a:noFill/>
          <a:ln w="9525">
            <a:noFill/>
          </a:ln>
        </p:spPr>
        <p:txBody>
          <a:bodyPr wrap="square">
            <a:spAutoFit/>
          </a:bodyPr>
          <a:lstStyle/>
          <a:p>
            <a:pPr indent="266700">
              <a:lnSpc>
                <a:spcPct val="150000"/>
              </a:lnSpc>
            </a:pPr>
            <a:r>
              <a:rPr lang="en-US" altLang="zh-CN" sz="3200" dirty="0">
                <a:latin typeface="+mn-ea"/>
                <a:ea typeface="+mn-ea"/>
                <a:cs typeface="+mn-ea"/>
              </a:rPr>
              <a:t>   </a:t>
            </a:r>
            <a:r>
              <a:rPr lang="zh-CN" sz="3200" dirty="0">
                <a:latin typeface="+mn-ea"/>
                <a:ea typeface="+mn-ea"/>
                <a:cs typeface="+mn-ea"/>
              </a:rPr>
              <a:t>每个文件或文件夹都包含多种属性，属性并非只有文档、只读、隐含、系统等属性，还包括时间、大小、压缩、加密等信息，基于属性过滤主要有以下几种方法：</a:t>
            </a:r>
            <a:r>
              <a:rPr lang="en-US" sz="3200" dirty="0">
                <a:latin typeface="+mn-ea"/>
                <a:ea typeface="+mn-ea"/>
                <a:cs typeface="+mn-ea"/>
              </a:rPr>
              <a:t> </a:t>
            </a:r>
            <a:endParaRPr lang="en-US" altLang="en-US" sz="3200" dirty="0">
              <a:latin typeface="+mn-ea"/>
              <a:ea typeface="+mn-ea"/>
              <a:cs typeface="+mn-ea"/>
            </a:endParaRPr>
          </a:p>
        </p:txBody>
      </p:sp>
      <p:grpSp>
        <p:nvGrpSpPr>
          <p:cNvPr id="7" name="组合 6"/>
          <p:cNvGrpSpPr/>
          <p:nvPr/>
        </p:nvGrpSpPr>
        <p:grpSpPr>
          <a:xfrm>
            <a:off x="1367155" y="4140413"/>
            <a:ext cx="5080000" cy="4712335"/>
            <a:chOff x="1367155" y="3841041"/>
            <a:chExt cx="5080000" cy="4712335"/>
          </a:xfrm>
        </p:grpSpPr>
        <p:sp>
          <p:nvSpPr>
            <p:cNvPr id="2" name="文本框 1"/>
            <p:cNvSpPr txBox="1"/>
            <p:nvPr/>
          </p:nvSpPr>
          <p:spPr>
            <a:xfrm>
              <a:off x="1367155" y="3841041"/>
              <a:ext cx="5080000" cy="583565"/>
            </a:xfrm>
            <a:prstGeom prst="rect">
              <a:avLst/>
            </a:prstGeom>
            <a:noFill/>
            <a:ln w="9525">
              <a:noFill/>
            </a:ln>
          </p:spPr>
          <p:txBody>
            <a:bodyPr>
              <a:spAutoFit/>
            </a:bodyPr>
            <a:lstStyle/>
            <a:p>
              <a:r>
                <a:rPr lang="en-US" sz="3200" b="1" dirty="0">
                  <a:solidFill>
                    <a:srgbClr val="0151CC"/>
                  </a:solidFill>
                  <a:latin typeface="+mn-ea"/>
                  <a:ea typeface="+mn-ea"/>
                  <a:cs typeface="+mn-ea"/>
                </a:rPr>
                <a:t>1.</a:t>
              </a:r>
              <a:r>
                <a:rPr lang="zh-CN" sz="3200" b="1" dirty="0">
                  <a:solidFill>
                    <a:srgbClr val="0151CC"/>
                  </a:solidFill>
                  <a:latin typeface="+mn-ea"/>
                  <a:ea typeface="+mn-ea"/>
                  <a:cs typeface="+mn-ea"/>
                </a:rPr>
                <a:t>基于文件时间过滤</a:t>
              </a:r>
              <a:endParaRPr lang="zh-CN" altLang="en-US" sz="3200" b="1" dirty="0">
                <a:solidFill>
                  <a:srgbClr val="0151CC"/>
                </a:solidFill>
                <a:latin typeface="+mn-ea"/>
                <a:ea typeface="+mn-ea"/>
                <a:cs typeface="+mn-ea"/>
              </a:endParaRPr>
            </a:p>
          </p:txBody>
        </p:sp>
        <p:sp>
          <p:nvSpPr>
            <p:cNvPr id="3" name="文本框 2"/>
            <p:cNvSpPr txBox="1"/>
            <p:nvPr/>
          </p:nvSpPr>
          <p:spPr>
            <a:xfrm>
              <a:off x="1367155" y="5281221"/>
              <a:ext cx="5080000" cy="583565"/>
            </a:xfrm>
            <a:prstGeom prst="rect">
              <a:avLst/>
            </a:prstGeom>
            <a:noFill/>
            <a:ln w="9525">
              <a:noFill/>
            </a:ln>
          </p:spPr>
          <p:txBody>
            <a:bodyPr>
              <a:spAutoFit/>
            </a:bodyPr>
            <a:lstStyle/>
            <a:p>
              <a:r>
                <a:rPr lang="en-US" sz="3200" b="1" dirty="0">
                  <a:solidFill>
                    <a:srgbClr val="0151CC"/>
                  </a:solidFill>
                  <a:latin typeface="+mn-ea"/>
                  <a:ea typeface="+mn-ea"/>
                  <a:cs typeface="+mn-ea"/>
                </a:rPr>
                <a:t>2.</a:t>
              </a:r>
              <a:r>
                <a:rPr lang="zh-CN" sz="3200" b="1" dirty="0">
                  <a:solidFill>
                    <a:srgbClr val="0151CC"/>
                  </a:solidFill>
                  <a:latin typeface="+mn-ea"/>
                  <a:ea typeface="+mn-ea"/>
                  <a:cs typeface="+mn-ea"/>
                </a:rPr>
                <a:t>基于文件大小过滤</a:t>
              </a:r>
              <a:endParaRPr lang="zh-CN" altLang="en-US" sz="3200" b="1" dirty="0">
                <a:solidFill>
                  <a:srgbClr val="0151CC"/>
                </a:solidFill>
                <a:latin typeface="+mn-ea"/>
                <a:ea typeface="+mn-ea"/>
                <a:cs typeface="+mn-ea"/>
              </a:endParaRPr>
            </a:p>
          </p:txBody>
        </p:sp>
        <p:sp>
          <p:nvSpPr>
            <p:cNvPr id="4" name="文本框 3"/>
            <p:cNvSpPr txBox="1"/>
            <p:nvPr/>
          </p:nvSpPr>
          <p:spPr>
            <a:xfrm>
              <a:off x="1367155" y="6625516"/>
              <a:ext cx="5080000" cy="583565"/>
            </a:xfrm>
            <a:prstGeom prst="rect">
              <a:avLst/>
            </a:prstGeom>
            <a:noFill/>
            <a:ln w="9525">
              <a:noFill/>
            </a:ln>
          </p:spPr>
          <p:txBody>
            <a:bodyPr>
              <a:spAutoFit/>
            </a:bodyPr>
            <a:lstStyle/>
            <a:p>
              <a:r>
                <a:rPr lang="en-US" sz="3200" b="1">
                  <a:solidFill>
                    <a:srgbClr val="0151CC"/>
                  </a:solidFill>
                  <a:latin typeface="+mn-ea"/>
                  <a:ea typeface="+mn-ea"/>
                  <a:cs typeface="+mn-ea"/>
                </a:rPr>
                <a:t>3.</a:t>
              </a:r>
              <a:r>
                <a:rPr lang="zh-CN" sz="3200" b="1">
                  <a:solidFill>
                    <a:srgbClr val="0151CC"/>
                  </a:solidFill>
                  <a:latin typeface="+mn-ea"/>
                  <a:ea typeface="+mn-ea"/>
                  <a:cs typeface="+mn-ea"/>
                </a:rPr>
                <a:t>基于文件特殊属性过滤</a:t>
              </a:r>
              <a:endParaRPr lang="zh-CN" altLang="en-US" sz="3200" b="1">
                <a:solidFill>
                  <a:srgbClr val="0151CC"/>
                </a:solidFill>
                <a:latin typeface="+mn-ea"/>
                <a:ea typeface="+mn-ea"/>
                <a:cs typeface="+mn-ea"/>
              </a:endParaRPr>
            </a:p>
          </p:txBody>
        </p:sp>
        <p:sp>
          <p:nvSpPr>
            <p:cNvPr id="5" name="文本框 4"/>
            <p:cNvSpPr txBox="1"/>
            <p:nvPr/>
          </p:nvSpPr>
          <p:spPr>
            <a:xfrm>
              <a:off x="1367155" y="7969811"/>
              <a:ext cx="5080000" cy="583565"/>
            </a:xfrm>
            <a:prstGeom prst="rect">
              <a:avLst/>
            </a:prstGeom>
            <a:noFill/>
            <a:ln w="9525">
              <a:noFill/>
            </a:ln>
          </p:spPr>
          <p:txBody>
            <a:bodyPr>
              <a:spAutoFit/>
            </a:bodyPr>
            <a:lstStyle/>
            <a:p>
              <a:r>
                <a:rPr lang="en-US" sz="3200" b="1" dirty="0">
                  <a:solidFill>
                    <a:srgbClr val="0151CC"/>
                  </a:solidFill>
                  <a:latin typeface="+mn-ea"/>
                  <a:ea typeface="+mn-ea"/>
                  <a:cs typeface="+mn-ea"/>
                </a:rPr>
                <a:t>4.</a:t>
              </a:r>
              <a:r>
                <a:rPr lang="zh-CN" sz="3200" b="1" dirty="0">
                  <a:solidFill>
                    <a:srgbClr val="0151CC"/>
                  </a:solidFill>
                  <a:latin typeface="+mn-ea"/>
                  <a:ea typeface="+mn-ea"/>
                  <a:cs typeface="+mn-ea"/>
                </a:rPr>
                <a:t>基于文件哈希值过滤</a:t>
              </a:r>
              <a:endParaRPr lang="zh-CN" altLang="en-US" sz="3200" b="1" dirty="0">
                <a:solidFill>
                  <a:srgbClr val="0151CC"/>
                </a:solidFill>
                <a:latin typeface="+mn-ea"/>
                <a:ea typeface="+mn-ea"/>
                <a:cs typeface="+mn-ea"/>
              </a:endParaRPr>
            </a:p>
          </p:txBody>
        </p:sp>
      </p:grpSp>
      <p:sp>
        <p:nvSpPr>
          <p:cNvPr id="6" name="标题 5"/>
          <p:cNvSpPr>
            <a:spLocks noGrp="1"/>
          </p:cNvSpPr>
          <p:nvPr>
            <p:ph type="title"/>
          </p:nvPr>
        </p:nvSpPr>
        <p:spPr/>
        <p:txBody>
          <a:bodyPr/>
          <a:lstStyle/>
          <a:p>
            <a:r>
              <a:rPr lang="zh-CN" altLang="en-US" dirty="0"/>
              <a:t>文件属性概述</a:t>
            </a:r>
          </a:p>
        </p:txBody>
      </p:sp>
      <p:pic>
        <p:nvPicPr>
          <p:cNvPr id="8" name="图片 7"/>
          <p:cNvPicPr>
            <a:picLocks noChangeAspect="1"/>
          </p:cNvPicPr>
          <p:nvPr/>
        </p:nvPicPr>
        <p:blipFill>
          <a:blip r:embed="rId2"/>
          <a:stretch>
            <a:fillRect/>
          </a:stretch>
        </p:blipFill>
        <p:spPr>
          <a:xfrm>
            <a:off x="5921373" y="3749396"/>
            <a:ext cx="11838948" cy="5472663"/>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35"/>
            <a:ext cx="18288000" cy="7539327"/>
          </a:xfrm>
          <a:prstGeom prst="rect">
            <a:avLst/>
          </a:prstGeom>
          <a:solidFill>
            <a:srgbClr val="90A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33" name="矩形 32"/>
          <p:cNvSpPr/>
          <p:nvPr/>
        </p:nvSpPr>
        <p:spPr>
          <a:xfrm>
            <a:off x="0" y="635"/>
            <a:ext cx="18288000" cy="7406640"/>
          </a:xfrm>
          <a:prstGeom prst="rect">
            <a:avLst/>
          </a:prstGeom>
          <a:solidFill>
            <a:srgbClr val="0151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9" name="文本框 28"/>
          <p:cNvSpPr txBox="1"/>
          <p:nvPr/>
        </p:nvSpPr>
        <p:spPr>
          <a:xfrm>
            <a:off x="6315035" y="287465"/>
            <a:ext cx="5657930" cy="5608320"/>
          </a:xfrm>
          <a:prstGeom prst="rect">
            <a:avLst/>
          </a:prstGeom>
          <a:noFill/>
        </p:spPr>
        <p:txBody>
          <a:bodyPr wrap="square" lIns="0" rtlCol="0">
            <a:spAutoFit/>
          </a:bodyPr>
          <a:lstStyle/>
          <a:p>
            <a:pPr algn="ctr"/>
            <a:r>
              <a:rPr lang="en-US" altLang="zh-CN" sz="35850" dirty="0">
                <a:ln w="22225">
                  <a:gradFill>
                    <a:gsLst>
                      <a:gs pos="0">
                        <a:schemeClr val="bg1"/>
                      </a:gs>
                      <a:gs pos="82000">
                        <a:schemeClr val="bg1">
                          <a:alpha val="0"/>
                        </a:schemeClr>
                      </a:gs>
                    </a:gsLst>
                    <a:lin ang="5400000" scaled="1"/>
                  </a:gradFill>
                </a:ln>
                <a:gradFill>
                  <a:gsLst>
                    <a:gs pos="0">
                      <a:schemeClr val="bg1">
                        <a:alpha val="16000"/>
                      </a:schemeClr>
                    </a:gs>
                    <a:gs pos="82000">
                      <a:schemeClr val="bg1">
                        <a:alpha val="0"/>
                      </a:schemeClr>
                    </a:gs>
                  </a:gsLst>
                  <a:lin ang="5400000" scaled="1"/>
                </a:gradFill>
                <a:latin typeface="思源黑体 CN Bold" panose="020B0800000000000000" pitchFamily="34" charset="-122"/>
                <a:ea typeface="思源黑体 CN Bold" panose="020B0800000000000000" pitchFamily="34" charset="-122"/>
              </a:rPr>
              <a:t>01</a:t>
            </a:r>
            <a:endParaRPr lang="zh-CN" altLang="en-US" sz="35850" dirty="0">
              <a:ln w="22225">
                <a:gradFill>
                  <a:gsLst>
                    <a:gs pos="0">
                      <a:schemeClr val="bg1"/>
                    </a:gs>
                    <a:gs pos="82000">
                      <a:schemeClr val="bg1">
                        <a:alpha val="0"/>
                      </a:schemeClr>
                    </a:gs>
                  </a:gsLst>
                  <a:lin ang="5400000" scaled="1"/>
                </a:gradFill>
              </a:ln>
              <a:gradFill>
                <a:gsLst>
                  <a:gs pos="0">
                    <a:schemeClr val="bg1">
                      <a:alpha val="16000"/>
                    </a:schemeClr>
                  </a:gs>
                  <a:gs pos="82000">
                    <a:schemeClr val="bg1">
                      <a:alpha val="0"/>
                    </a:schemeClr>
                  </a:gs>
                </a:gsLst>
                <a:lin ang="5400000" scaled="1"/>
              </a:gradFill>
              <a:latin typeface="思源黑体 CN Bold" panose="020B0800000000000000" pitchFamily="34" charset="-122"/>
              <a:ea typeface="思源黑体 CN Bold" panose="020B0800000000000000" pitchFamily="34" charset="-122"/>
            </a:endParaRPr>
          </a:p>
        </p:txBody>
      </p:sp>
      <p:sp>
        <p:nvSpPr>
          <p:cNvPr id="30" name="文本框 29"/>
          <p:cNvSpPr txBox="1"/>
          <p:nvPr/>
        </p:nvSpPr>
        <p:spPr>
          <a:xfrm>
            <a:off x="4049292" y="3592870"/>
            <a:ext cx="10189416" cy="1798955"/>
          </a:xfrm>
          <a:prstGeom prst="rect">
            <a:avLst/>
          </a:prstGeom>
        </p:spPr>
        <p:txBody>
          <a:bodyPr vert="horz" wrap="square" lIns="137160" tIns="68580" rIns="137160" bIns="68580" rtlCol="0" anchor="b">
            <a:spAutoFit/>
          </a:bodyPr>
          <a:lstStyle>
            <a:defPPr>
              <a:defRPr lang="zh-CN"/>
            </a:defPPr>
            <a:lvl1pPr>
              <a:lnSpc>
                <a:spcPct val="100000"/>
              </a:lnSpc>
              <a:spcBef>
                <a:spcPct val="0"/>
              </a:spcBef>
              <a:buNone/>
              <a:defRPr sz="7200" b="0">
                <a:solidFill>
                  <a:schemeClr val="bg1"/>
                </a:solidFill>
                <a:effectLst>
                  <a:outerShdw blurRad="266700" dist="63500" dir="2700000" sx="101000" sy="101000" algn="tl" rotWithShape="0">
                    <a:prstClr val="black">
                      <a:alpha val="12000"/>
                    </a:prstClr>
                  </a:outerShdw>
                </a:effectLst>
                <a:latin typeface="思源黑体 CN Bold" panose="020B0800000000000000" pitchFamily="34" charset="-122"/>
                <a:ea typeface="思源黑体 CN Bold" panose="020B0800000000000000" pitchFamily="34" charset="-122"/>
                <a:cs typeface="+mj-cs"/>
              </a:defRPr>
            </a:lvl1pPr>
          </a:lstStyle>
          <a:p>
            <a:pPr algn="ctr"/>
            <a:r>
              <a:rPr lang="zh-CN" sz="10800" b="1">
                <a:latin typeface="微软雅黑" panose="020B0503020204020204" charset="-122"/>
                <a:ea typeface="微软雅黑" panose="020B0503020204020204" charset="-122"/>
                <a:sym typeface="+mn-ea"/>
              </a:rPr>
              <a:t>数据的过滤</a:t>
            </a:r>
            <a:endParaRPr lang="zh-CN" altLang="en-US" sz="10800" dirty="0"/>
          </a:p>
        </p:txBody>
      </p:sp>
      <p:sp>
        <p:nvSpPr>
          <p:cNvPr id="24" name="圆角矩形 23"/>
          <p:cNvSpPr/>
          <p:nvPr>
            <p:custDataLst>
              <p:tags r:id="rId1"/>
            </p:custDataLst>
          </p:nvPr>
        </p:nvSpPr>
        <p:spPr>
          <a:xfrm>
            <a:off x="6511608" y="6728460"/>
            <a:ext cx="5264785" cy="1127125"/>
          </a:xfrm>
          <a:prstGeom prst="roundRect">
            <a:avLst>
              <a:gd name="adj" fmla="val 50000"/>
            </a:avLst>
          </a:prstGeom>
          <a:solidFill>
            <a:schemeClr val="bg1"/>
          </a:solidFill>
          <a:ln w="19050">
            <a:solidFill>
              <a:schemeClr val="bg1"/>
            </a:solidFill>
          </a:ln>
          <a:effectLst>
            <a:outerShdw blurRad="330200" dist="165100" dir="5400000" algn="t" rotWithShape="0">
              <a:srgbClr val="0E32DC">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rgbClr val="0151CC"/>
                </a:solidFill>
                <a:latin typeface="思源黑体 CN Heavy" panose="020B0A00000000000000" charset="-122"/>
                <a:ea typeface="思源黑体 CN Heavy" panose="020B0A00000000000000" charset="-122"/>
              </a:rPr>
              <a:t>PART 04</a:t>
            </a:r>
          </a:p>
        </p:txBody>
      </p:sp>
      <p:grpSp>
        <p:nvGrpSpPr>
          <p:cNvPr id="79" name="组合 78"/>
          <p:cNvGrpSpPr/>
          <p:nvPr/>
        </p:nvGrpSpPr>
        <p:grpSpPr>
          <a:xfrm>
            <a:off x="7098030" y="7259955"/>
            <a:ext cx="4091940" cy="76200"/>
            <a:chOff x="5130800" y="4937760"/>
            <a:chExt cx="1994139" cy="0"/>
          </a:xfrm>
        </p:grpSpPr>
        <p:cxnSp>
          <p:nvCxnSpPr>
            <p:cNvPr id="80" name="直接连接符 79"/>
            <p:cNvCxnSpPr/>
            <p:nvPr/>
          </p:nvCxnSpPr>
          <p:spPr>
            <a:xfrm>
              <a:off x="5130800" y="4937760"/>
              <a:ext cx="368300" cy="0"/>
            </a:xfrm>
            <a:prstGeom prst="line">
              <a:avLst/>
            </a:prstGeom>
            <a:ln w="66675">
              <a:solidFill>
                <a:srgbClr val="0151CC"/>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6756639" y="4937760"/>
              <a:ext cx="368300" cy="0"/>
            </a:xfrm>
            <a:prstGeom prst="line">
              <a:avLst/>
            </a:prstGeom>
            <a:ln w="66675">
              <a:solidFill>
                <a:srgbClr val="0151CC"/>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718925" y="176113"/>
            <a:ext cx="16453800" cy="1058531"/>
          </a:xfrm>
          <a:prstGeom prst="rect">
            <a:avLst/>
          </a:prstGeom>
        </p:spPr>
        <p:txBody>
          <a:bodyPr>
            <a:normAutofit/>
          </a:bodyPr>
          <a:lstStyle/>
          <a:p>
            <a:r>
              <a:rPr lang="zh-CN" altLang="en-US" dirty="0">
                <a:solidFill>
                  <a:srgbClr val="FFFFFF"/>
                </a:solidFill>
              </a:rPr>
              <a:t>基于文件时间过滤</a:t>
            </a:r>
          </a:p>
        </p:txBody>
      </p:sp>
      <p:sp>
        <p:nvSpPr>
          <p:cNvPr id="101" name="文本框 100"/>
          <p:cNvSpPr txBox="1"/>
          <p:nvPr/>
        </p:nvSpPr>
        <p:spPr>
          <a:xfrm>
            <a:off x="916940" y="1976120"/>
            <a:ext cx="16453485" cy="7495540"/>
          </a:xfrm>
          <a:prstGeom prst="rect">
            <a:avLst/>
          </a:prstGeom>
          <a:noFill/>
          <a:ln w="9525">
            <a:noFill/>
          </a:ln>
        </p:spPr>
        <p:txBody>
          <a:bodyPr wrap="square">
            <a:noAutofit/>
          </a:bodyPr>
          <a:lstStyle/>
          <a:p>
            <a:pPr indent="266700">
              <a:lnSpc>
                <a:spcPct val="150000"/>
              </a:lnSpc>
            </a:pPr>
            <a:r>
              <a:rPr lang="en-US" altLang="zh-CN" sz="3200" dirty="0">
                <a:latin typeface="+mn-ea"/>
                <a:ea typeface="+mn-ea"/>
                <a:cs typeface="+mn-ea"/>
              </a:rPr>
              <a:t>   </a:t>
            </a:r>
            <a:r>
              <a:rPr lang="zh-CN" sz="3200" dirty="0">
                <a:latin typeface="+mn-ea"/>
                <a:ea typeface="+mn-ea"/>
                <a:cs typeface="+mn-ea"/>
              </a:rPr>
              <a:t>基于文件时间过滤，是指根据文件的</a:t>
            </a:r>
            <a:r>
              <a:rPr lang="zh-CN" sz="3200" b="1" dirty="0">
                <a:solidFill>
                  <a:srgbClr val="0151CC"/>
                </a:solidFill>
                <a:latin typeface="+mn-ea"/>
                <a:ea typeface="+mn-ea"/>
                <a:cs typeface="+mn-ea"/>
              </a:rPr>
              <a:t>创建时间</a:t>
            </a:r>
            <a:r>
              <a:rPr lang="zh-CN" altLang="en-US" sz="3200" b="1" dirty="0">
                <a:solidFill>
                  <a:srgbClr val="0151CC"/>
                </a:solidFill>
                <a:latin typeface="+mn-ea"/>
                <a:ea typeface="+mn-ea"/>
                <a:cs typeface="+mn-ea"/>
              </a:rPr>
              <a:t>（</a:t>
            </a:r>
            <a:r>
              <a:rPr lang="en-US" altLang="zh-CN" sz="3200" b="1" dirty="0">
                <a:solidFill>
                  <a:srgbClr val="0151CC"/>
                </a:solidFill>
                <a:latin typeface="+mn-ea"/>
                <a:ea typeface="+mn-ea"/>
                <a:cs typeface="+mn-ea"/>
              </a:rPr>
              <a:t>C</a:t>
            </a:r>
            <a:r>
              <a:rPr lang="zh-CN" altLang="en-US" sz="3200" b="1" dirty="0">
                <a:solidFill>
                  <a:srgbClr val="0151CC"/>
                </a:solidFill>
                <a:latin typeface="+mn-ea"/>
                <a:ea typeface="+mn-ea"/>
                <a:cs typeface="+mn-ea"/>
              </a:rPr>
              <a:t>）</a:t>
            </a:r>
            <a:r>
              <a:rPr lang="zh-CN" sz="3200" dirty="0">
                <a:latin typeface="+mn-ea"/>
                <a:ea typeface="+mn-ea"/>
                <a:cs typeface="+mn-ea"/>
              </a:rPr>
              <a:t>、</a:t>
            </a:r>
            <a:r>
              <a:rPr lang="zh-CN" sz="3200" b="1" dirty="0">
                <a:solidFill>
                  <a:srgbClr val="0151CC"/>
                </a:solidFill>
                <a:latin typeface="+mn-ea"/>
                <a:ea typeface="+mn-ea"/>
                <a:cs typeface="+mn-ea"/>
              </a:rPr>
              <a:t>修改时间</a:t>
            </a:r>
            <a:r>
              <a:rPr lang="zh-CN" altLang="en-US" sz="3200" b="1" dirty="0">
                <a:solidFill>
                  <a:srgbClr val="0151CC"/>
                </a:solidFill>
                <a:latin typeface="+mn-ea"/>
                <a:ea typeface="+mn-ea"/>
                <a:cs typeface="+mn-ea"/>
              </a:rPr>
              <a:t>（</a:t>
            </a:r>
            <a:r>
              <a:rPr lang="en-US" altLang="zh-CN" sz="3200" b="1" dirty="0">
                <a:solidFill>
                  <a:srgbClr val="0151CC"/>
                </a:solidFill>
                <a:latin typeface="+mn-ea"/>
                <a:ea typeface="+mn-ea"/>
                <a:cs typeface="+mn-ea"/>
              </a:rPr>
              <a:t>M</a:t>
            </a:r>
            <a:r>
              <a:rPr lang="zh-CN" altLang="en-US" sz="3200" b="1" dirty="0">
                <a:solidFill>
                  <a:srgbClr val="0151CC"/>
                </a:solidFill>
                <a:latin typeface="+mn-ea"/>
                <a:ea typeface="+mn-ea"/>
                <a:cs typeface="+mn-ea"/>
              </a:rPr>
              <a:t>）</a:t>
            </a:r>
            <a:r>
              <a:rPr lang="zh-CN" sz="3200" dirty="0">
                <a:latin typeface="+mn-ea"/>
                <a:ea typeface="+mn-ea"/>
                <a:cs typeface="+mn-ea"/>
              </a:rPr>
              <a:t>、</a:t>
            </a:r>
            <a:r>
              <a:rPr lang="zh-CN" sz="3200" b="1" dirty="0">
                <a:solidFill>
                  <a:srgbClr val="0151CC"/>
                </a:solidFill>
                <a:latin typeface="+mn-ea"/>
                <a:ea typeface="+mn-ea"/>
                <a:cs typeface="+mn-ea"/>
              </a:rPr>
              <a:t>访问时间</a:t>
            </a:r>
            <a:r>
              <a:rPr lang="zh-CN" altLang="en-US" sz="3200" b="1" dirty="0">
                <a:solidFill>
                  <a:srgbClr val="0151CC"/>
                </a:solidFill>
                <a:latin typeface="+mn-ea"/>
                <a:ea typeface="+mn-ea"/>
                <a:cs typeface="+mn-ea"/>
              </a:rPr>
              <a:t>（</a:t>
            </a:r>
            <a:r>
              <a:rPr lang="en-US" altLang="zh-CN" sz="3200" b="1" dirty="0">
                <a:solidFill>
                  <a:srgbClr val="0151CC"/>
                </a:solidFill>
                <a:latin typeface="+mn-ea"/>
                <a:ea typeface="+mn-ea"/>
                <a:cs typeface="+mn-ea"/>
              </a:rPr>
              <a:t>A</a:t>
            </a:r>
            <a:r>
              <a:rPr lang="zh-CN" altLang="en-US" sz="3200" b="1" dirty="0">
                <a:solidFill>
                  <a:srgbClr val="0151CC"/>
                </a:solidFill>
                <a:latin typeface="+mn-ea"/>
                <a:ea typeface="+mn-ea"/>
                <a:cs typeface="+mn-ea"/>
              </a:rPr>
              <a:t>）</a:t>
            </a:r>
            <a:r>
              <a:rPr lang="zh-CN" sz="3200" dirty="0">
                <a:latin typeface="+mn-ea"/>
                <a:ea typeface="+mn-ea"/>
                <a:cs typeface="+mn-ea"/>
              </a:rPr>
              <a:t>和</a:t>
            </a:r>
            <a:r>
              <a:rPr lang="zh-CN" sz="3200" b="1" dirty="0">
                <a:solidFill>
                  <a:srgbClr val="0151CC"/>
                </a:solidFill>
                <a:latin typeface="+mn-ea"/>
                <a:ea typeface="+mn-ea"/>
                <a:cs typeface="+mn-ea"/>
              </a:rPr>
              <a:t>记录更新</a:t>
            </a:r>
            <a:r>
              <a:rPr lang="zh-CN" sz="3200" dirty="0">
                <a:latin typeface="+mn-ea"/>
                <a:ea typeface="+mn-ea"/>
                <a:cs typeface="+mn-ea"/>
              </a:rPr>
              <a:t>时间进行过滤。部分取证工具还支持对删除时间和时间线进行筛选过滤。</a:t>
            </a:r>
            <a:r>
              <a:rPr lang="en-US" altLang="zh-CN" sz="3200" dirty="0">
                <a:latin typeface="+mn-ea"/>
                <a:ea typeface="+mn-ea"/>
                <a:cs typeface="+mn-ea"/>
              </a:rPr>
              <a:t> </a:t>
            </a:r>
            <a:endParaRPr lang="zh-CN" sz="3200" dirty="0">
              <a:latin typeface="+mn-ea"/>
              <a:ea typeface="+mn-ea"/>
              <a:cs typeface="+mn-ea"/>
            </a:endParaRPr>
          </a:p>
          <a:p>
            <a:pPr indent="266700">
              <a:lnSpc>
                <a:spcPct val="150000"/>
              </a:lnSpc>
            </a:pPr>
            <a:r>
              <a:rPr lang="en-US" altLang="zh-CN" sz="3200" dirty="0">
                <a:latin typeface="+mn-ea"/>
                <a:ea typeface="+mn-ea"/>
                <a:cs typeface="+mn-ea"/>
              </a:rPr>
              <a:t>     </a:t>
            </a:r>
            <a:r>
              <a:rPr lang="zh-CN" sz="3200" dirty="0">
                <a:latin typeface="+mn-ea"/>
                <a:ea typeface="+mn-ea"/>
                <a:cs typeface="+mn-ea"/>
              </a:rPr>
              <a:t>创建时间是文件在某个磁盘（分区或卷）中的生成时间；</a:t>
            </a:r>
            <a:endParaRPr lang="en-US" altLang="zh-CN" sz="3200" dirty="0">
              <a:latin typeface="+mn-ea"/>
              <a:ea typeface="+mn-ea"/>
              <a:cs typeface="+mn-ea"/>
            </a:endParaRPr>
          </a:p>
          <a:p>
            <a:pPr indent="266700">
              <a:lnSpc>
                <a:spcPct val="150000"/>
              </a:lnSpc>
            </a:pPr>
            <a:r>
              <a:rPr lang="en-US" altLang="zh-CN" sz="3200" dirty="0">
                <a:latin typeface="+mn-ea"/>
                <a:ea typeface="+mn-ea"/>
                <a:cs typeface="+mn-ea"/>
              </a:rPr>
              <a:t>     </a:t>
            </a:r>
            <a:r>
              <a:rPr lang="zh-CN" sz="3200" dirty="0">
                <a:latin typeface="+mn-ea"/>
                <a:ea typeface="+mn-ea"/>
                <a:cs typeface="+mn-ea"/>
              </a:rPr>
              <a:t>修改时间是文件最后被编辑、修改的时间</a:t>
            </a:r>
            <a:r>
              <a:rPr lang="zh-CN" altLang="en-US" sz="3200" dirty="0">
                <a:latin typeface="+mn-ea"/>
                <a:ea typeface="+mn-ea"/>
                <a:cs typeface="+mn-ea"/>
              </a:rPr>
              <a:t>；</a:t>
            </a:r>
            <a:endParaRPr lang="en-US" altLang="zh-CN" sz="3200" dirty="0">
              <a:latin typeface="+mn-ea"/>
              <a:ea typeface="+mn-ea"/>
              <a:cs typeface="+mn-ea"/>
            </a:endParaRPr>
          </a:p>
          <a:p>
            <a:pPr indent="266700">
              <a:lnSpc>
                <a:spcPct val="150000"/>
              </a:lnSpc>
            </a:pPr>
            <a:r>
              <a:rPr lang="en-US" altLang="zh-CN" sz="3200" dirty="0">
                <a:latin typeface="+mn-ea"/>
                <a:ea typeface="+mn-ea"/>
                <a:cs typeface="+mn-ea"/>
              </a:rPr>
              <a:t>     </a:t>
            </a:r>
            <a:r>
              <a:rPr lang="zh-CN" sz="3200" dirty="0">
                <a:latin typeface="+mn-ea"/>
                <a:ea typeface="+mn-ea"/>
                <a:cs typeface="+mn-ea"/>
              </a:rPr>
              <a:t>访问时间是文件被访问的时间，是用户或者计算机对文件进行访问操作时的时间，例如，文件的查看和打印、杀毒软件的扫描、文件备份以及系统维护等操作都会改变文件访问时间。在</a:t>
            </a:r>
            <a:r>
              <a:rPr lang="en-US" sz="3200" dirty="0">
                <a:latin typeface="+mn-ea"/>
                <a:ea typeface="+mn-ea"/>
                <a:cs typeface="+mn-ea"/>
              </a:rPr>
              <a:t>FAT</a:t>
            </a:r>
            <a:r>
              <a:rPr lang="zh-CN" sz="3200" dirty="0">
                <a:latin typeface="+mn-ea"/>
                <a:ea typeface="+mn-ea"/>
                <a:cs typeface="+mn-ea"/>
              </a:rPr>
              <a:t>文件系统中，访问时间仅记录访问的日期，不会精确到具体的时、分和秒。但在</a:t>
            </a:r>
            <a:r>
              <a:rPr lang="en-US" sz="3200" dirty="0">
                <a:latin typeface="+mn-ea"/>
                <a:ea typeface="+mn-ea"/>
                <a:cs typeface="+mn-ea"/>
              </a:rPr>
              <a:t>NTFS</a:t>
            </a:r>
            <a:r>
              <a:rPr lang="zh-CN" sz="3200" dirty="0">
                <a:latin typeface="+mn-ea"/>
                <a:ea typeface="+mn-ea"/>
                <a:cs typeface="+mn-ea"/>
              </a:rPr>
              <a:t>文件系统中，访问时间的记录能够精确到秒</a:t>
            </a:r>
            <a:r>
              <a:rPr lang="en-US" altLang="zh-CN" sz="3200" dirty="0">
                <a:latin typeface="+mn-ea"/>
                <a:ea typeface="+mn-ea"/>
                <a:cs typeface="+mn-ea"/>
              </a:rPr>
              <a:t>.</a:t>
            </a:r>
            <a:endParaRPr lang="zh-CN" sz="3200" dirty="0">
              <a:latin typeface="+mn-ea"/>
              <a:ea typeface="+mn-ea"/>
              <a:cs typeface="+mn-ea"/>
            </a:endParaRPr>
          </a:p>
          <a:p>
            <a:pPr indent="266700">
              <a:lnSpc>
                <a:spcPct val="150000"/>
              </a:lnSpc>
            </a:pPr>
            <a:r>
              <a:rPr lang="en-US" altLang="zh-CN" sz="3200" dirty="0">
                <a:latin typeface="+mn-ea"/>
                <a:ea typeface="+mn-ea"/>
                <a:cs typeface="+mn-ea"/>
              </a:rPr>
              <a:t>     </a:t>
            </a:r>
            <a:r>
              <a:rPr lang="zh-CN" sz="3200" dirty="0">
                <a:latin typeface="+mn-ea"/>
                <a:ea typeface="+mn-ea"/>
                <a:cs typeface="+mn-ea"/>
              </a:rPr>
              <a:t>记录更新时间指</a:t>
            </a:r>
            <a:r>
              <a:rPr lang="en-US" sz="3200" dirty="0">
                <a:latin typeface="+mn-ea"/>
                <a:ea typeface="+mn-ea"/>
                <a:cs typeface="+mn-ea"/>
              </a:rPr>
              <a:t>NTFS</a:t>
            </a:r>
            <a:r>
              <a:rPr lang="zh-CN" sz="3200" dirty="0">
                <a:latin typeface="+mn-ea"/>
                <a:ea typeface="+mn-ea"/>
                <a:cs typeface="+mn-ea"/>
              </a:rPr>
              <a:t>文件系统中</a:t>
            </a:r>
            <a:r>
              <a:rPr lang="en-US" sz="3200" dirty="0">
                <a:latin typeface="+mn-ea"/>
                <a:ea typeface="+mn-ea"/>
                <a:cs typeface="+mn-ea"/>
              </a:rPr>
              <a:t>MFT</a:t>
            </a:r>
            <a:r>
              <a:rPr lang="zh-CN" sz="3200" dirty="0">
                <a:latin typeface="+mn-ea"/>
                <a:ea typeface="+mn-ea"/>
                <a:cs typeface="+mn-ea"/>
              </a:rPr>
              <a:t>中的文件记录（</a:t>
            </a:r>
            <a:r>
              <a:rPr lang="en-US" sz="3200" dirty="0">
                <a:latin typeface="+mn-ea"/>
                <a:ea typeface="+mn-ea"/>
                <a:cs typeface="+mn-ea"/>
              </a:rPr>
              <a:t>FILE Record</a:t>
            </a:r>
            <a:r>
              <a:rPr lang="zh-CN" sz="3200" dirty="0">
                <a:latin typeface="+mn-ea"/>
                <a:ea typeface="+mn-ea"/>
                <a:cs typeface="+mn-ea"/>
              </a:rPr>
              <a:t>）或</a:t>
            </a:r>
            <a:r>
              <a:rPr lang="en-US" sz="3200" dirty="0">
                <a:latin typeface="+mn-ea"/>
                <a:ea typeface="+mn-ea"/>
                <a:cs typeface="+mn-ea"/>
              </a:rPr>
              <a:t>EXT</a:t>
            </a:r>
            <a:r>
              <a:rPr lang="zh-CN" sz="3200" dirty="0">
                <a:latin typeface="+mn-ea"/>
                <a:ea typeface="+mn-ea"/>
                <a:cs typeface="+mn-ea"/>
              </a:rPr>
              <a:t>文件系统中索引节点（</a:t>
            </a:r>
            <a:r>
              <a:rPr lang="en-US" sz="3200" dirty="0" err="1">
                <a:latin typeface="+mn-ea"/>
                <a:ea typeface="+mn-ea"/>
                <a:cs typeface="+mn-ea"/>
              </a:rPr>
              <a:t>inode</a:t>
            </a:r>
            <a:r>
              <a:rPr lang="zh-CN" sz="3200" dirty="0">
                <a:latin typeface="+mn-ea"/>
                <a:ea typeface="+mn-ea"/>
                <a:cs typeface="+mn-ea"/>
              </a:rPr>
              <a:t>）发生变化的时间，这是文件系统数据结构中包含的数据时间信息。</a:t>
            </a:r>
            <a:endParaRPr lang="zh-CN" altLang="en-US" sz="3200" dirty="0">
              <a:latin typeface="+mn-ea"/>
              <a:ea typeface="+mn-ea"/>
              <a:cs typeface="+mn-ea"/>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35"/>
            <a:ext cx="18288000" cy="7539327"/>
          </a:xfrm>
          <a:prstGeom prst="rect">
            <a:avLst/>
          </a:prstGeom>
          <a:solidFill>
            <a:srgbClr val="90A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33" name="矩形 32"/>
          <p:cNvSpPr/>
          <p:nvPr/>
        </p:nvSpPr>
        <p:spPr>
          <a:xfrm>
            <a:off x="0" y="635"/>
            <a:ext cx="18288000" cy="7406640"/>
          </a:xfrm>
          <a:prstGeom prst="rect">
            <a:avLst/>
          </a:prstGeom>
          <a:solidFill>
            <a:srgbClr val="0151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9" name="文本框 28"/>
          <p:cNvSpPr txBox="1"/>
          <p:nvPr/>
        </p:nvSpPr>
        <p:spPr>
          <a:xfrm>
            <a:off x="6315035" y="287465"/>
            <a:ext cx="5657930" cy="5608320"/>
          </a:xfrm>
          <a:prstGeom prst="rect">
            <a:avLst/>
          </a:prstGeom>
          <a:noFill/>
        </p:spPr>
        <p:txBody>
          <a:bodyPr wrap="square" lIns="0" rtlCol="0">
            <a:spAutoFit/>
          </a:bodyPr>
          <a:lstStyle/>
          <a:p>
            <a:pPr algn="ctr"/>
            <a:r>
              <a:rPr lang="en-US" altLang="zh-CN" sz="35850" dirty="0">
                <a:ln w="22225">
                  <a:gradFill>
                    <a:gsLst>
                      <a:gs pos="0">
                        <a:schemeClr val="bg1"/>
                      </a:gs>
                      <a:gs pos="82000">
                        <a:schemeClr val="bg1">
                          <a:alpha val="0"/>
                        </a:schemeClr>
                      </a:gs>
                    </a:gsLst>
                    <a:lin ang="5400000" scaled="1"/>
                  </a:gradFill>
                </a:ln>
                <a:gradFill>
                  <a:gsLst>
                    <a:gs pos="0">
                      <a:schemeClr val="bg1">
                        <a:alpha val="16000"/>
                      </a:schemeClr>
                    </a:gs>
                    <a:gs pos="82000">
                      <a:schemeClr val="bg1">
                        <a:alpha val="0"/>
                      </a:schemeClr>
                    </a:gs>
                  </a:gsLst>
                  <a:lin ang="5400000" scaled="1"/>
                </a:gradFill>
                <a:latin typeface="思源黑体 CN Bold" panose="020B0800000000000000" pitchFamily="34" charset="-122"/>
                <a:ea typeface="思源黑体 CN Bold" panose="020B0800000000000000" pitchFamily="34" charset="-122"/>
              </a:rPr>
              <a:t>02</a:t>
            </a:r>
            <a:endParaRPr lang="zh-CN" altLang="en-US" sz="35850" dirty="0">
              <a:ln w="22225">
                <a:gradFill>
                  <a:gsLst>
                    <a:gs pos="0">
                      <a:schemeClr val="bg1"/>
                    </a:gs>
                    <a:gs pos="82000">
                      <a:schemeClr val="bg1">
                        <a:alpha val="0"/>
                      </a:schemeClr>
                    </a:gs>
                  </a:gsLst>
                  <a:lin ang="5400000" scaled="1"/>
                </a:gradFill>
              </a:ln>
              <a:gradFill>
                <a:gsLst>
                  <a:gs pos="0">
                    <a:schemeClr val="bg1">
                      <a:alpha val="16000"/>
                    </a:schemeClr>
                  </a:gs>
                  <a:gs pos="82000">
                    <a:schemeClr val="bg1">
                      <a:alpha val="0"/>
                    </a:schemeClr>
                  </a:gs>
                </a:gsLst>
                <a:lin ang="5400000" scaled="1"/>
              </a:gradFill>
              <a:latin typeface="思源黑体 CN Bold" panose="020B0800000000000000" pitchFamily="34" charset="-122"/>
              <a:ea typeface="思源黑体 CN Bold" panose="020B0800000000000000" pitchFamily="34" charset="-122"/>
            </a:endParaRPr>
          </a:p>
        </p:txBody>
      </p:sp>
      <p:sp>
        <p:nvSpPr>
          <p:cNvPr id="30" name="文本框 29"/>
          <p:cNvSpPr txBox="1"/>
          <p:nvPr/>
        </p:nvSpPr>
        <p:spPr>
          <a:xfrm>
            <a:off x="4049292" y="3592870"/>
            <a:ext cx="10189416" cy="1798955"/>
          </a:xfrm>
          <a:prstGeom prst="rect">
            <a:avLst/>
          </a:prstGeom>
        </p:spPr>
        <p:txBody>
          <a:bodyPr vert="horz" wrap="square" lIns="137160" tIns="68580" rIns="137160" bIns="68580" rtlCol="0" anchor="b">
            <a:spAutoFit/>
          </a:bodyPr>
          <a:lstStyle>
            <a:defPPr>
              <a:defRPr lang="zh-CN"/>
            </a:defPPr>
            <a:lvl1pPr>
              <a:lnSpc>
                <a:spcPct val="100000"/>
              </a:lnSpc>
              <a:spcBef>
                <a:spcPct val="0"/>
              </a:spcBef>
              <a:buNone/>
              <a:defRPr sz="7200" b="0">
                <a:solidFill>
                  <a:schemeClr val="bg1"/>
                </a:solidFill>
                <a:effectLst>
                  <a:outerShdw blurRad="266700" dist="63500" dir="2700000" sx="101000" sy="101000" algn="tl" rotWithShape="0">
                    <a:prstClr val="black">
                      <a:alpha val="12000"/>
                    </a:prstClr>
                  </a:outerShdw>
                </a:effectLst>
                <a:latin typeface="思源黑体 CN Bold" panose="020B0800000000000000" pitchFamily="34" charset="-122"/>
                <a:ea typeface="思源黑体 CN Bold" panose="020B0800000000000000" pitchFamily="34" charset="-122"/>
                <a:cs typeface="+mj-cs"/>
              </a:defRPr>
            </a:lvl1pPr>
          </a:lstStyle>
          <a:p>
            <a:pPr algn="ctr"/>
            <a:r>
              <a:rPr lang="zh-CN" sz="10800" b="1">
                <a:latin typeface="微软雅黑" panose="020B0503020204020204" charset="-122"/>
                <a:ea typeface="微软雅黑" panose="020B0503020204020204" charset="-122"/>
                <a:sym typeface="+mn-ea"/>
              </a:rPr>
              <a:t>数据的校验</a:t>
            </a:r>
          </a:p>
        </p:txBody>
      </p:sp>
      <p:sp>
        <p:nvSpPr>
          <p:cNvPr id="24" name="圆角矩形 23"/>
          <p:cNvSpPr/>
          <p:nvPr>
            <p:custDataLst>
              <p:tags r:id="rId1"/>
            </p:custDataLst>
          </p:nvPr>
        </p:nvSpPr>
        <p:spPr>
          <a:xfrm>
            <a:off x="6511608" y="6728460"/>
            <a:ext cx="5264785" cy="1127125"/>
          </a:xfrm>
          <a:prstGeom prst="roundRect">
            <a:avLst>
              <a:gd name="adj" fmla="val 50000"/>
            </a:avLst>
          </a:prstGeom>
          <a:solidFill>
            <a:schemeClr val="bg1"/>
          </a:solidFill>
          <a:ln w="19050">
            <a:solidFill>
              <a:schemeClr val="bg1"/>
            </a:solidFill>
          </a:ln>
          <a:effectLst>
            <a:outerShdw blurRad="330200" dist="165100" dir="5400000" algn="t" rotWithShape="0">
              <a:srgbClr val="0E32DC">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rgbClr val="0151CC"/>
                </a:solidFill>
                <a:latin typeface="思源黑体 CN Heavy" panose="020B0A00000000000000" charset="-122"/>
                <a:ea typeface="思源黑体 CN Heavy" panose="020B0A00000000000000" charset="-122"/>
              </a:rPr>
              <a:t>PART 05</a:t>
            </a:r>
          </a:p>
        </p:txBody>
      </p:sp>
      <p:grpSp>
        <p:nvGrpSpPr>
          <p:cNvPr id="79" name="组合 78"/>
          <p:cNvGrpSpPr/>
          <p:nvPr/>
        </p:nvGrpSpPr>
        <p:grpSpPr>
          <a:xfrm>
            <a:off x="7098030" y="7259955"/>
            <a:ext cx="4091940" cy="76200"/>
            <a:chOff x="5130800" y="4937760"/>
            <a:chExt cx="1994139" cy="0"/>
          </a:xfrm>
        </p:grpSpPr>
        <p:cxnSp>
          <p:nvCxnSpPr>
            <p:cNvPr id="80" name="直接连接符 79"/>
            <p:cNvCxnSpPr/>
            <p:nvPr/>
          </p:nvCxnSpPr>
          <p:spPr>
            <a:xfrm>
              <a:off x="5130800" y="4937760"/>
              <a:ext cx="368300" cy="0"/>
            </a:xfrm>
            <a:prstGeom prst="line">
              <a:avLst/>
            </a:prstGeom>
            <a:ln w="66675">
              <a:solidFill>
                <a:srgbClr val="0151CC"/>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6756639" y="4937760"/>
              <a:ext cx="368300" cy="0"/>
            </a:xfrm>
            <a:prstGeom prst="line">
              <a:avLst/>
            </a:prstGeom>
            <a:ln w="66675">
              <a:solidFill>
                <a:srgbClr val="0151CC"/>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prstGeom prst="rect">
            <a:avLst/>
          </a:prstGeom>
        </p:spPr>
        <p:txBody>
          <a:bodyPr>
            <a:normAutofit/>
          </a:bodyPr>
          <a:lstStyle/>
          <a:p>
            <a:r>
              <a:rPr lang="zh-CN" altLang="en-US" dirty="0">
                <a:solidFill>
                  <a:srgbClr val="FFFFFF"/>
                </a:solidFill>
              </a:rPr>
              <a:t>电子数据的校验</a:t>
            </a:r>
          </a:p>
        </p:txBody>
      </p:sp>
      <p:sp>
        <p:nvSpPr>
          <p:cNvPr id="9" name="LNK  快捷方式，指向最近打开的文件、位置…"/>
          <p:cNvSpPr txBox="1"/>
          <p:nvPr/>
        </p:nvSpPr>
        <p:spPr>
          <a:xfrm>
            <a:off x="1054735" y="2251710"/>
            <a:ext cx="16032480" cy="7612380"/>
          </a:xfrm>
          <a:prstGeom prst="rect">
            <a:avLst/>
          </a:prstGeom>
        </p:spPr>
        <p:txBody>
          <a:bodyPr vert="horz" lIns="90000" tIns="46800" rIns="90000" bIns="46800" rtlCol="0">
            <a:noAutofit/>
          </a:bodyPr>
          <a:lstStyle>
            <a:lvl1pPr marL="342900" indent="-342900" algn="l" defTabSz="1371600" rtl="0" eaLnBrk="1" fontAlgn="auto" latinLnBrk="0" hangingPunct="1">
              <a:lnSpc>
                <a:spcPct val="150000"/>
              </a:lnSpc>
              <a:spcBef>
                <a:spcPts val="0"/>
              </a:spcBef>
              <a:spcAft>
                <a:spcPts val="1000"/>
              </a:spcAft>
              <a:buFont typeface="Arial" panose="020B0604020202020204" pitchFamily="34" charset="0"/>
              <a:buChar char="●"/>
              <a:defRPr sz="3200" b="0" i="0" u="none" strike="noStrike" kern="1200" cap="none" spc="150" normalizeH="0" baseline="0">
                <a:solidFill>
                  <a:srgbClr val="000000"/>
                </a:solidFill>
                <a:uFillTx/>
                <a:latin typeface="微软雅黑" panose="020B0503020204020204" charset="-122"/>
                <a:ea typeface="微软雅黑" panose="020B0503020204020204" charset="-122"/>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2400935"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9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800100" indent="-457200"/>
            <a:r>
              <a:rPr sz="3200" b="1">
                <a:solidFill>
                  <a:srgbClr val="FF0000"/>
                </a:solidFill>
                <a:uFill>
                  <a:solidFill>
                    <a:srgbClr val="000000"/>
                  </a:solidFill>
                </a:uFill>
                <a:latin typeface="微软雅黑" panose="020B0503020204020204" charset="-122"/>
                <a:ea typeface="微软雅黑" panose="020B0503020204020204" charset="-122"/>
                <a:cs typeface="+mj-cs"/>
                <a:sym typeface="Times" panose="00000500000000020000"/>
              </a:rPr>
              <a:t>证据固定时：</a:t>
            </a:r>
            <a:r>
              <a:rPr sz="32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rPr>
              <a:t>需计算电子数据和存储介质的完整性校验值，并进行记录.</a:t>
            </a:r>
          </a:p>
          <a:p>
            <a:pPr marL="800100" indent="-457200"/>
            <a:r>
              <a:rPr sz="3200" b="1">
                <a:solidFill>
                  <a:srgbClr val="FF0000"/>
                </a:solidFill>
                <a:uFill>
                  <a:solidFill>
                    <a:srgbClr val="000000"/>
                  </a:solidFill>
                </a:uFill>
                <a:latin typeface="微软雅黑" panose="020B0503020204020204" charset="-122"/>
                <a:ea typeface="微软雅黑" panose="020B0503020204020204" charset="-122"/>
                <a:cs typeface="+mj-cs"/>
                <a:sym typeface="Times" panose="00000500000000020000"/>
              </a:rPr>
              <a:t>在提取电子数据:</a:t>
            </a:r>
            <a:r>
              <a:rPr sz="32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rPr>
              <a:t> 应当场计算完整性校验值。</a:t>
            </a:r>
          </a:p>
          <a:p>
            <a:pPr marL="800100" indent="-457200"/>
            <a:endParaRPr sz="32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endParaRPr>
          </a:p>
        </p:txBody>
      </p:sp>
      <p:pic>
        <p:nvPicPr>
          <p:cNvPr id="2" name="图片 1"/>
          <p:cNvPicPr>
            <a:picLocks noChangeAspect="1"/>
          </p:cNvPicPr>
          <p:nvPr>
            <p:custDataLst>
              <p:tags r:id="rId1"/>
            </p:custDataLst>
          </p:nvPr>
        </p:nvPicPr>
        <p:blipFill>
          <a:blip r:embed="rId3"/>
          <a:stretch>
            <a:fillRect/>
          </a:stretch>
        </p:blipFill>
        <p:spPr>
          <a:xfrm>
            <a:off x="3972560" y="5144135"/>
            <a:ext cx="11456670" cy="3499485"/>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微信图片_20200714170320"/>
          <p:cNvPicPr>
            <a:picLocks noChangeAspect="1"/>
          </p:cNvPicPr>
          <p:nvPr/>
        </p:nvPicPr>
        <p:blipFill>
          <a:blip r:embed="rId6"/>
          <a:stretch>
            <a:fillRect/>
          </a:stretch>
        </p:blipFill>
        <p:spPr>
          <a:xfrm>
            <a:off x="14956790" y="1000655"/>
            <a:ext cx="2853055" cy="1420495"/>
          </a:xfrm>
          <a:prstGeom prst="rect">
            <a:avLst/>
          </a:prstGeom>
        </p:spPr>
      </p:pic>
      <p:sp>
        <p:nvSpPr>
          <p:cNvPr id="2" name="文本占位符 2"/>
          <p:cNvSpPr txBox="1"/>
          <p:nvPr/>
        </p:nvSpPr>
        <p:spPr>
          <a:xfrm>
            <a:off x="1537335" y="180340"/>
            <a:ext cx="11384915" cy="756285"/>
          </a:xfrm>
          <a:prstGeom prst="rect">
            <a:avLst/>
          </a:prstGeom>
          <a:ln w="12700">
            <a:miter lim="400000"/>
          </a:ln>
        </p:spPr>
        <p:txBody>
          <a:bodyPr lIns="45727" tIns="45727" rIns="45727" bIns="45727">
            <a:normAutofit/>
          </a:bodyPr>
          <a:lstStyle>
            <a:lvl1pPr marL="547370" indent="-547370">
              <a:lnSpc>
                <a:spcPct val="130000"/>
              </a:lnSpc>
              <a:spcBef>
                <a:spcPts val="1000"/>
              </a:spcBef>
              <a:defRPr sz="4400"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3200" dirty="0">
                <a:solidFill>
                  <a:srgbClr val="FFFFFF"/>
                </a:solidFill>
              </a:rPr>
              <a:t>什么是哈希值？</a:t>
            </a:r>
          </a:p>
        </p:txBody>
      </p:sp>
      <p:sp>
        <p:nvSpPr>
          <p:cNvPr id="4" name="LNK  快捷方式，指向最近打开的文件、位置…"/>
          <p:cNvSpPr txBox="1"/>
          <p:nvPr>
            <p:custDataLst>
              <p:tags r:id="rId2"/>
            </p:custDataLst>
          </p:nvPr>
        </p:nvSpPr>
        <p:spPr>
          <a:xfrm>
            <a:off x="862965" y="1543685"/>
            <a:ext cx="16032480" cy="7612380"/>
          </a:xfrm>
          <a:prstGeom prst="rect">
            <a:avLst/>
          </a:prstGeom>
        </p:spPr>
        <p:txBody>
          <a:bodyPr vert="horz" lIns="90000" tIns="46800" rIns="90000" bIns="46800" rtlCol="0">
            <a:noAutofit/>
          </a:bodyPr>
          <a:lstStyle>
            <a:lvl1pPr marL="342900" indent="-342900" algn="l" defTabSz="1371600" rtl="0" eaLnBrk="1" fontAlgn="auto" latinLnBrk="0" hangingPunct="1">
              <a:lnSpc>
                <a:spcPct val="150000"/>
              </a:lnSpc>
              <a:spcBef>
                <a:spcPts val="0"/>
              </a:spcBef>
              <a:spcAft>
                <a:spcPts val="1000"/>
              </a:spcAft>
              <a:buFont typeface="Arial" panose="020B0604020202020204" pitchFamily="34" charset="0"/>
              <a:buChar char="●"/>
              <a:defRPr sz="3200" b="0" i="0" u="none" strike="noStrike" kern="1200" cap="none" spc="150" normalizeH="0" baseline="0">
                <a:solidFill>
                  <a:srgbClr val="000000"/>
                </a:solidFill>
                <a:uFillTx/>
                <a:latin typeface="微软雅黑" panose="020B0503020204020204" charset="-122"/>
                <a:ea typeface="微软雅黑" panose="020B0503020204020204" charset="-122"/>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2400935"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9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800100" indent="-457200">
              <a:buFont typeface="Wingdings" panose="05000000000000000000" charset="0"/>
              <a:buChar char="l"/>
            </a:pPr>
            <a:r>
              <a:rPr lang="zh-CN" sz="2800" b="1" dirty="0">
                <a:solidFill>
                  <a:srgbClr val="FF0000"/>
                </a:solidFill>
                <a:cs typeface="微软雅黑" panose="020B0503020204020204" charset="-122"/>
                <a:sym typeface="Times" panose="00000500000000020000"/>
              </a:rPr>
              <a:t>哈希值（</a:t>
            </a:r>
            <a:r>
              <a:rPr lang="en-US" altLang="zh-CN" sz="2800" b="1" dirty="0">
                <a:solidFill>
                  <a:srgbClr val="FF0000"/>
                </a:solidFill>
                <a:cs typeface="微软雅黑" panose="020B0503020204020204" charset="-122"/>
                <a:sym typeface="Times" panose="00000500000000020000"/>
              </a:rPr>
              <a:t>Hash</a:t>
            </a:r>
            <a:r>
              <a:rPr lang="zh-CN" altLang="en-US" sz="2800" b="1" dirty="0">
                <a:solidFill>
                  <a:srgbClr val="FF0000"/>
                </a:solidFill>
                <a:cs typeface="微软雅黑" panose="020B0503020204020204" charset="-122"/>
                <a:sym typeface="Times" panose="00000500000000020000"/>
              </a:rPr>
              <a:t>值）：</a:t>
            </a:r>
            <a:r>
              <a:rPr sz="2800" b="1">
                <a:solidFill>
                  <a:srgbClr val="0151CC"/>
                </a:solidFill>
                <a:uFill>
                  <a:solidFill>
                    <a:srgbClr val="000000"/>
                  </a:solidFill>
                </a:uFill>
                <a:cs typeface="+mj-cs"/>
                <a:sym typeface="Times" panose="00000500000000020000"/>
              </a:rPr>
              <a:t>由数学算法和任意大小的文件（如电子邮件、文档、图片或其他类型的数据）生成的固定长度的数字和字母字符串。这个生成的字符串对于被散列的文件是</a:t>
            </a:r>
            <a:r>
              <a:rPr sz="2800" b="1">
                <a:solidFill>
                  <a:srgbClr val="FF0000"/>
                </a:solidFill>
                <a:uFill>
                  <a:solidFill>
                    <a:srgbClr val="000000"/>
                  </a:solidFill>
                </a:uFill>
                <a:cs typeface="+mj-cs"/>
                <a:sym typeface="Times" panose="00000500000000020000"/>
              </a:rPr>
              <a:t>唯一</a:t>
            </a:r>
            <a:r>
              <a:rPr sz="2800" b="1">
                <a:solidFill>
                  <a:srgbClr val="0151CC"/>
                </a:solidFill>
                <a:uFill>
                  <a:solidFill>
                    <a:srgbClr val="000000"/>
                  </a:solidFill>
                </a:uFill>
                <a:cs typeface="+mj-cs"/>
                <a:sym typeface="Times" panose="00000500000000020000"/>
              </a:rPr>
              <a:t>的，并且是一个</a:t>
            </a:r>
            <a:r>
              <a:rPr sz="2800" b="1">
                <a:solidFill>
                  <a:srgbClr val="FF0000"/>
                </a:solidFill>
                <a:uFill>
                  <a:solidFill>
                    <a:srgbClr val="000000"/>
                  </a:solidFill>
                </a:uFill>
                <a:cs typeface="+mj-cs"/>
                <a:sym typeface="Times" panose="00000500000000020000"/>
              </a:rPr>
              <a:t>单向</a:t>
            </a:r>
            <a:r>
              <a:rPr sz="2800" b="1">
                <a:solidFill>
                  <a:srgbClr val="0151CC"/>
                </a:solidFill>
                <a:uFill>
                  <a:solidFill>
                    <a:srgbClr val="000000"/>
                  </a:solidFill>
                </a:uFill>
                <a:cs typeface="+mj-cs"/>
                <a:sym typeface="Times" panose="00000500000000020000"/>
              </a:rPr>
              <a:t>函数，即计算的哈希不能被反转以找到可能生成相同散列值的其他文件</a:t>
            </a:r>
            <a:r>
              <a:rPr lang="zh-CN" sz="2800" b="1">
                <a:solidFill>
                  <a:srgbClr val="0151CC"/>
                </a:solidFill>
                <a:uFill>
                  <a:solidFill>
                    <a:srgbClr val="000000"/>
                  </a:solidFill>
                </a:uFill>
                <a:cs typeface="+mj-cs"/>
                <a:sym typeface="Times" panose="00000500000000020000"/>
              </a:rPr>
              <a:t>。</a:t>
            </a:r>
          </a:p>
          <a:p>
            <a:pPr marL="800100" indent="-457200">
              <a:buFont typeface="Wingdings" panose="05000000000000000000" charset="0"/>
              <a:buChar char="l"/>
            </a:pPr>
            <a:r>
              <a:rPr sz="2800" b="1">
                <a:solidFill>
                  <a:srgbClr val="0151CC"/>
                </a:solidFill>
                <a:uFill>
                  <a:solidFill>
                    <a:srgbClr val="000000"/>
                  </a:solidFill>
                </a:uFill>
                <a:cs typeface="+mj-cs"/>
                <a:sym typeface="Times" panose="00000500000000020000"/>
              </a:rPr>
              <a:t>把任意长度的输入，通过</a:t>
            </a:r>
            <a:r>
              <a:rPr sz="2800" b="1">
                <a:solidFill>
                  <a:srgbClr val="FF0000"/>
                </a:solidFill>
                <a:uFill>
                  <a:solidFill>
                    <a:srgbClr val="000000"/>
                  </a:solidFill>
                </a:uFill>
                <a:cs typeface="+mj-cs"/>
                <a:sym typeface="Times" panose="00000500000000020000"/>
              </a:rPr>
              <a:t>散列算法</a:t>
            </a:r>
            <a:r>
              <a:rPr sz="2800" b="1">
                <a:solidFill>
                  <a:srgbClr val="0151CC"/>
                </a:solidFill>
                <a:uFill>
                  <a:solidFill>
                    <a:srgbClr val="000000"/>
                  </a:solidFill>
                </a:uFill>
                <a:cs typeface="+mj-cs"/>
                <a:sym typeface="Times" panose="00000500000000020000"/>
              </a:rPr>
              <a:t>，变换成固定长度的输出，该输出就是</a:t>
            </a:r>
            <a:r>
              <a:rPr sz="2800" b="1">
                <a:solidFill>
                  <a:srgbClr val="FF0000"/>
                </a:solidFill>
                <a:uFill>
                  <a:solidFill>
                    <a:srgbClr val="000000"/>
                  </a:solidFill>
                </a:uFill>
                <a:cs typeface="+mj-cs"/>
                <a:sym typeface="Times" panose="00000500000000020000"/>
              </a:rPr>
              <a:t>散列值</a:t>
            </a:r>
            <a:r>
              <a:rPr sz="2800" b="1">
                <a:solidFill>
                  <a:srgbClr val="0151CC"/>
                </a:solidFill>
                <a:uFill>
                  <a:solidFill>
                    <a:srgbClr val="000000"/>
                  </a:solidFill>
                </a:uFill>
                <a:cs typeface="+mj-cs"/>
                <a:sym typeface="Times" panose="00000500000000020000"/>
              </a:rPr>
              <a:t>，通常是由加密散列函数输出的一段较短的、具有固定长度的值，是由数字和字母组成的字符串</a:t>
            </a:r>
            <a:r>
              <a:rPr lang="zh-CN" sz="2800" b="1">
                <a:solidFill>
                  <a:srgbClr val="0151CC"/>
                </a:solidFill>
                <a:uFill>
                  <a:solidFill>
                    <a:srgbClr val="000000"/>
                  </a:solidFill>
                </a:uFill>
                <a:cs typeface="+mj-cs"/>
                <a:sym typeface="Times" panose="00000500000000020000"/>
              </a:rPr>
              <a:t>。</a:t>
            </a:r>
          </a:p>
          <a:p>
            <a:pPr marL="800100" indent="-457200">
              <a:buFont typeface="Wingdings" panose="05000000000000000000" charset="0"/>
              <a:buChar char="l"/>
            </a:pPr>
            <a:r>
              <a:rPr sz="2800" b="1">
                <a:solidFill>
                  <a:srgbClr val="FF0000"/>
                </a:solidFill>
                <a:uFill>
                  <a:solidFill>
                    <a:srgbClr val="000000"/>
                  </a:solidFill>
                </a:uFill>
                <a:cs typeface="+mj-cs"/>
                <a:sym typeface="Times" panose="00000500000000020000"/>
              </a:rPr>
              <a:t>哈希</a:t>
            </a:r>
            <a:r>
              <a:rPr sz="2800" b="1">
                <a:solidFill>
                  <a:srgbClr val="0151CC"/>
                </a:solidFill>
                <a:uFill>
                  <a:solidFill>
                    <a:srgbClr val="000000"/>
                  </a:solidFill>
                </a:uFill>
                <a:cs typeface="+mj-cs"/>
                <a:sym typeface="Times" panose="00000500000000020000"/>
              </a:rPr>
              <a:t>是一种将任意长度的消息压缩到某一固定长度的消息摘要的</a:t>
            </a:r>
            <a:r>
              <a:rPr sz="2800" b="1">
                <a:solidFill>
                  <a:srgbClr val="FF0000"/>
                </a:solidFill>
                <a:uFill>
                  <a:solidFill>
                    <a:srgbClr val="000000"/>
                  </a:solidFill>
                </a:uFill>
                <a:cs typeface="+mj-cs"/>
                <a:sym typeface="Times" panose="00000500000000020000"/>
              </a:rPr>
              <a:t>函数</a:t>
            </a:r>
            <a:r>
              <a:rPr sz="2800" b="1">
                <a:solidFill>
                  <a:srgbClr val="0151CC"/>
                </a:solidFill>
                <a:uFill>
                  <a:solidFill>
                    <a:srgbClr val="000000"/>
                  </a:solidFill>
                </a:uFill>
                <a:cs typeface="+mj-cs"/>
                <a:sym typeface="Times" panose="00000500000000020000"/>
              </a:rPr>
              <a:t>。</a:t>
            </a:r>
            <a:endParaRPr sz="32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endParaRPr>
          </a:p>
          <a:p>
            <a:pPr indent="0">
              <a:buNone/>
            </a:pPr>
            <a:endParaRPr lang="zh-CN" sz="2800" dirty="0">
              <a:latin typeface="微软雅黑" panose="020B0503020204020204" charset="-122"/>
              <a:ea typeface="微软雅黑" panose="020B0503020204020204" charset="-122"/>
              <a:cs typeface="微软雅黑" panose="020B0503020204020204" charset="-122"/>
              <a:sym typeface="Times" panose="00000500000000020000"/>
            </a:endParaRPr>
          </a:p>
        </p:txBody>
      </p:sp>
      <p:pic>
        <p:nvPicPr>
          <p:cNvPr id="5" name="图片 4"/>
          <p:cNvPicPr>
            <a:picLocks noChangeAspect="1"/>
          </p:cNvPicPr>
          <p:nvPr>
            <p:custDataLst>
              <p:tags r:id="rId3"/>
            </p:custDataLst>
          </p:nvPr>
        </p:nvPicPr>
        <p:blipFill>
          <a:blip r:embed="rId7"/>
          <a:stretch>
            <a:fillRect/>
          </a:stretch>
        </p:blipFill>
        <p:spPr>
          <a:xfrm>
            <a:off x="5975350" y="6008370"/>
            <a:ext cx="8065135" cy="2817495"/>
          </a:xfrm>
          <a:prstGeom prst="rect">
            <a:avLst/>
          </a:prstGeom>
        </p:spPr>
      </p:pic>
      <p:pic>
        <p:nvPicPr>
          <p:cNvPr id="58" name="图片 57"/>
          <p:cNvPicPr>
            <a:picLocks noChangeAspect="1"/>
          </p:cNvPicPr>
          <p:nvPr>
            <p:custDataLst>
              <p:tags r:id="rId4"/>
            </p:custDataLst>
          </p:nvPr>
        </p:nvPicPr>
        <p:blipFill>
          <a:blip r:embed="rId8"/>
          <a:stretch>
            <a:fillRect/>
          </a:stretch>
        </p:blipFill>
        <p:spPr>
          <a:xfrm>
            <a:off x="575310" y="175895"/>
            <a:ext cx="779145" cy="998220"/>
          </a:xfrm>
          <a:prstGeom prst="rect">
            <a:avLst/>
          </a:prstGeom>
        </p:spPr>
      </p:pic>
    </p:spTree>
    <p:custDataLst>
      <p:tags r:id="rId1"/>
    </p:custData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prstGeom prst="rect">
            <a:avLst/>
          </a:prstGeom>
        </p:spPr>
        <p:txBody>
          <a:bodyPr>
            <a:normAutofit/>
          </a:bodyPr>
          <a:lstStyle/>
          <a:p>
            <a:r>
              <a:rPr lang="zh-CN" altLang="en-US" dirty="0">
                <a:solidFill>
                  <a:srgbClr val="FFFFFF"/>
                </a:solidFill>
              </a:rPr>
              <a:t>电子数据的校验</a:t>
            </a:r>
          </a:p>
        </p:txBody>
      </p:sp>
      <p:sp>
        <p:nvSpPr>
          <p:cNvPr id="9" name="LNK  快捷方式，指向最近打开的文件、位置…"/>
          <p:cNvSpPr txBox="1"/>
          <p:nvPr/>
        </p:nvSpPr>
        <p:spPr>
          <a:xfrm>
            <a:off x="1043940" y="1691640"/>
            <a:ext cx="16043275" cy="8172450"/>
          </a:xfrm>
          <a:prstGeom prst="rect">
            <a:avLst/>
          </a:prstGeom>
        </p:spPr>
        <p:txBody>
          <a:bodyPr vert="horz" lIns="90000" tIns="46800" rIns="90000" bIns="46800" rtlCol="0">
            <a:noAutofit/>
          </a:bodyPr>
          <a:lstStyle>
            <a:lvl1pPr marL="342900" indent="-342900" algn="l" defTabSz="1371600" rtl="0" eaLnBrk="1" fontAlgn="auto" latinLnBrk="0" hangingPunct="1">
              <a:lnSpc>
                <a:spcPct val="150000"/>
              </a:lnSpc>
              <a:spcBef>
                <a:spcPts val="0"/>
              </a:spcBef>
              <a:spcAft>
                <a:spcPts val="1000"/>
              </a:spcAft>
              <a:buFont typeface="Arial" panose="020B0604020202020204" pitchFamily="34" charset="0"/>
              <a:buChar char="●"/>
              <a:defRPr sz="3200" b="0" i="0" u="none" strike="noStrike" kern="1200" cap="none" spc="150" normalizeH="0" baseline="0">
                <a:solidFill>
                  <a:srgbClr val="000000"/>
                </a:solidFill>
                <a:uFillTx/>
                <a:latin typeface="微软雅黑" panose="020B0503020204020204" charset="-122"/>
                <a:ea typeface="微软雅黑" panose="020B0503020204020204" charset="-122"/>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2400935"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9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800100" indent="-457200">
              <a:buFont typeface="Wingdings" panose="05000000000000000000" charset="0"/>
              <a:buChar char="l"/>
            </a:pPr>
            <a:r>
              <a:rPr lang="zh-CN" b="1" dirty="0">
                <a:solidFill>
                  <a:srgbClr val="FF0000"/>
                </a:solidFill>
                <a:latin typeface="微软雅黑" panose="020B0503020204020204" charset="-122"/>
                <a:ea typeface="微软雅黑" panose="020B0503020204020204" charset="-122"/>
                <a:cs typeface="微软雅黑" panose="020B0503020204020204" charset="-122"/>
                <a:sym typeface="Times" panose="00000500000000020000"/>
              </a:rPr>
              <a:t>一个安全的加密散列函数 h(x) 必须满足以下属性</a:t>
            </a:r>
            <a:r>
              <a:rPr lang="zh-CN" dirty="0">
                <a:solidFill>
                  <a:srgbClr val="FF0000"/>
                </a:solidFill>
                <a:latin typeface="微软雅黑" panose="020B0503020204020204" charset="-122"/>
                <a:ea typeface="微软雅黑" panose="020B0503020204020204" charset="-122"/>
                <a:cs typeface="微软雅黑" panose="020B0503020204020204" charset="-122"/>
                <a:sym typeface="Times" panose="00000500000000020000"/>
              </a:rPr>
              <a:t>：</a:t>
            </a:r>
            <a:endParaRPr lang="zh-CN" sz="2800" dirty="0">
              <a:latin typeface="微软雅黑" panose="020B0503020204020204" charset="-122"/>
              <a:ea typeface="微软雅黑" panose="020B0503020204020204" charset="-122"/>
              <a:cs typeface="微软雅黑" panose="020B0503020204020204" charset="-122"/>
              <a:sym typeface="Times" panose="00000500000000020000"/>
            </a:endParaRPr>
          </a:p>
          <a:p>
            <a:pPr marL="1257300" lvl="1" indent="-457200"/>
            <a:r>
              <a:rPr sz="28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rPr>
              <a:t>可以接受任意长度的数据并产生固定长度的输出</a:t>
            </a:r>
          </a:p>
          <a:p>
            <a:pPr marL="1257300" lvl="1" indent="-457200"/>
            <a:r>
              <a:rPr sz="28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rPr>
              <a:t>单向性或抗原像性。对于任意</a:t>
            </a:r>
            <a:r>
              <a:rPr sz="32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rPr>
              <a:t>长度的信</a:t>
            </a:r>
            <a:r>
              <a:rPr sz="28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rPr>
              <a:t>息 m，都有一种高效率算法来计算 h(m)，但无法逆推。</a:t>
            </a:r>
          </a:p>
          <a:p>
            <a:pPr marL="1257300" lvl="1" indent="-457200"/>
            <a:r>
              <a:rPr sz="28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rPr>
              <a:t>弱抗碰撞性或抗第二原像性。对于特定散列值 y，通过 h(m)=y 来找到信息 m 在计算上是不可行的。</a:t>
            </a:r>
          </a:p>
          <a:p>
            <a:pPr marL="1257300" lvl="1" indent="-457200"/>
            <a:r>
              <a:rPr sz="28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rPr>
              <a:t>强抗碰撞性或抗碰撞性。在计算上不可能找到任何一对信息 m1 和 m2，使得 h(m1)=h(m2)。</a:t>
            </a:r>
          </a:p>
        </p:txBody>
      </p:sp>
      <p:pic>
        <p:nvPicPr>
          <p:cNvPr id="4" name="图片 3"/>
          <p:cNvPicPr>
            <a:picLocks noChangeAspect="1"/>
          </p:cNvPicPr>
          <p:nvPr>
            <p:custDataLst>
              <p:tags r:id="rId1"/>
            </p:custDataLst>
          </p:nvPr>
        </p:nvPicPr>
        <p:blipFill>
          <a:blip r:embed="rId3"/>
          <a:stretch>
            <a:fillRect/>
          </a:stretch>
        </p:blipFill>
        <p:spPr>
          <a:xfrm>
            <a:off x="10800080" y="6626860"/>
            <a:ext cx="5833745" cy="3237230"/>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prstGeom prst="rect">
            <a:avLst/>
          </a:prstGeom>
        </p:spPr>
        <p:txBody>
          <a:bodyPr>
            <a:normAutofit/>
          </a:bodyPr>
          <a:lstStyle/>
          <a:p>
            <a:r>
              <a:rPr lang="zh-CN" altLang="en-US" dirty="0">
                <a:solidFill>
                  <a:srgbClr val="FFFFFF"/>
                </a:solidFill>
              </a:rPr>
              <a:t>哈希算法</a:t>
            </a:r>
          </a:p>
        </p:txBody>
      </p:sp>
      <p:sp>
        <p:nvSpPr>
          <p:cNvPr id="9" name="LNK  快捷方式，指向最近打开的文件、位置…"/>
          <p:cNvSpPr txBox="1"/>
          <p:nvPr/>
        </p:nvSpPr>
        <p:spPr>
          <a:xfrm>
            <a:off x="1123950" y="2052320"/>
            <a:ext cx="16131540" cy="7320280"/>
          </a:xfrm>
          <a:prstGeom prst="rect">
            <a:avLst/>
          </a:prstGeom>
        </p:spPr>
        <p:txBody>
          <a:bodyPr vert="horz" lIns="90000" tIns="46800" rIns="90000" bIns="46800" rtlCol="0">
            <a:noAutofit/>
          </a:bodyPr>
          <a:lstStyle>
            <a:lvl1pPr marL="342900" indent="-342900" algn="l" defTabSz="1371600" rtl="0" eaLnBrk="1" fontAlgn="auto" latinLnBrk="0" hangingPunct="1">
              <a:lnSpc>
                <a:spcPct val="150000"/>
              </a:lnSpc>
              <a:spcBef>
                <a:spcPts val="0"/>
              </a:spcBef>
              <a:spcAft>
                <a:spcPts val="1000"/>
              </a:spcAft>
              <a:buFont typeface="Arial" panose="020B0604020202020204" pitchFamily="34" charset="0"/>
              <a:buChar char="●"/>
              <a:defRPr sz="3200" b="0" i="0" u="none" strike="noStrike" kern="1200" cap="none" spc="150" normalizeH="0" baseline="0">
                <a:solidFill>
                  <a:srgbClr val="000000"/>
                </a:solidFill>
                <a:uFillTx/>
                <a:latin typeface="微软雅黑" panose="020B0503020204020204" charset="-122"/>
                <a:ea typeface="微软雅黑" panose="020B0503020204020204" charset="-122"/>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2400935"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9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800100" indent="-457200"/>
            <a:r>
              <a:rPr lang="zh-CN" b="1" dirty="0">
                <a:solidFill>
                  <a:srgbClr val="FF0000"/>
                </a:solidFill>
                <a:latin typeface="微软雅黑" panose="020B0503020204020204" charset="-122"/>
                <a:ea typeface="微软雅黑" panose="020B0503020204020204" charset="-122"/>
                <a:cs typeface="微软雅黑" panose="020B0503020204020204" charset="-122"/>
                <a:sym typeface="Times" panose="00000500000000020000"/>
              </a:rPr>
              <a:t>常用的哈希算法</a:t>
            </a:r>
            <a:r>
              <a:rPr lang="zh-CN" dirty="0">
                <a:latin typeface="微软雅黑" panose="020B0503020204020204" charset="-122"/>
                <a:ea typeface="微软雅黑" panose="020B0503020204020204" charset="-122"/>
                <a:cs typeface="微软雅黑" panose="020B0503020204020204" charset="-122"/>
                <a:sym typeface="Times" panose="00000500000000020000"/>
              </a:rPr>
              <a:t>：</a:t>
            </a:r>
            <a:r>
              <a:rPr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rPr>
              <a:t>MD5，SHA-1和SHA256等</a:t>
            </a:r>
            <a:r>
              <a:rPr lang="zh-CN"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rPr>
              <a:t>。</a:t>
            </a:r>
            <a:endParaRPr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endParaRPr>
          </a:p>
          <a:p>
            <a:pPr marL="800100" indent="-457200"/>
            <a:endParaRPr lang="zh-CN" sz="2800" dirty="0">
              <a:latin typeface="微软雅黑" panose="020B0503020204020204" charset="-122"/>
              <a:ea typeface="微软雅黑" panose="020B0503020204020204" charset="-122"/>
              <a:cs typeface="微软雅黑" panose="020B0503020204020204" charset="-122"/>
              <a:sym typeface="Times" panose="00000500000000020000"/>
            </a:endParaRPr>
          </a:p>
          <a:p>
            <a:pPr marL="800100" indent="-457200"/>
            <a:endParaRPr lang="zh-CN" sz="2800" dirty="0">
              <a:latin typeface="微软雅黑" panose="020B0503020204020204" charset="-122"/>
              <a:ea typeface="微软雅黑" panose="020B0503020204020204" charset="-122"/>
              <a:cs typeface="微软雅黑" panose="020B0503020204020204" charset="-122"/>
              <a:sym typeface="Times" panose="00000500000000020000"/>
            </a:endParaRPr>
          </a:p>
        </p:txBody>
      </p:sp>
      <p:sp>
        <p:nvSpPr>
          <p:cNvPr id="5" name="椭圆 4"/>
          <p:cNvSpPr/>
          <p:nvPr>
            <p:custDataLst>
              <p:tags r:id="rId1"/>
            </p:custDataLst>
          </p:nvPr>
        </p:nvSpPr>
        <p:spPr>
          <a:xfrm>
            <a:off x="6796232" y="4716170"/>
            <a:ext cx="4025164" cy="1252079"/>
          </a:xfrm>
          <a:prstGeom prst="ellipse">
            <a:avLst/>
          </a:prstGeom>
          <a:gradFill>
            <a:gsLst>
              <a:gs pos="4000">
                <a:schemeClr val="accent1">
                  <a:lumMod val="60000"/>
                  <a:lumOff val="40000"/>
                  <a:alpha val="100000"/>
                </a:schemeClr>
              </a:gs>
              <a:gs pos="45000">
                <a:schemeClr val="bg1">
                  <a:alpha val="75000"/>
                  <a:lumMod val="98000"/>
                </a:schemeClr>
              </a:gs>
              <a:gs pos="100000">
                <a:schemeClr val="accent1">
                  <a:lumMod val="60000"/>
                  <a:lumOff val="40000"/>
                  <a:alpha val="100000"/>
                </a:schemeClr>
              </a:gs>
            </a:gsLst>
            <a:lin ang="16800000" scaled="0"/>
          </a:gradFill>
          <a:ln w="12700">
            <a:gradFill>
              <a:gsLst>
                <a:gs pos="0">
                  <a:schemeClr val="accent1">
                    <a:alpha val="0"/>
                  </a:schemeClr>
                </a:gs>
                <a:gs pos="73000">
                  <a:schemeClr val="accent1">
                    <a:alpha val="50000"/>
                  </a:schemeClr>
                </a:gs>
                <a:gs pos="100000">
                  <a:schemeClr val="accent1">
                    <a:alpha val="40000"/>
                  </a:schemeClr>
                </a:gs>
                <a:gs pos="57000">
                  <a:schemeClr val="accent1">
                    <a:alpha val="20000"/>
                  </a:schemeClr>
                </a:gs>
                <a:gs pos="44000">
                  <a:schemeClr val="accent1">
                    <a:alpha val="0"/>
                  </a:schemeClr>
                </a:gs>
              </a:gsLst>
              <a:lin ang="5760000" scaled="0"/>
            </a:gradFill>
          </a:ln>
          <a:effectLst>
            <a:outerShdw blurRad="901700" dist="3175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a:latin typeface="微软雅黑" panose="020B0503020204020204" charset="-122"/>
              <a:ea typeface="微软雅黑" panose="020B0503020204020204" charset="-122"/>
              <a:sym typeface="+mn-ea"/>
            </a:endParaRPr>
          </a:p>
        </p:txBody>
      </p:sp>
      <p:sp>
        <p:nvSpPr>
          <p:cNvPr id="12" name="弧形 11"/>
          <p:cNvSpPr/>
          <p:nvPr>
            <p:custDataLst>
              <p:tags r:id="rId2"/>
            </p:custDataLst>
          </p:nvPr>
        </p:nvSpPr>
        <p:spPr>
          <a:xfrm rot="10800000">
            <a:off x="6196387" y="4657670"/>
            <a:ext cx="5223109" cy="1672932"/>
          </a:xfrm>
          <a:prstGeom prst="arc">
            <a:avLst>
              <a:gd name="adj1" fmla="val 9688906"/>
              <a:gd name="adj2" fmla="val 1102107"/>
            </a:avLst>
          </a:prstGeom>
          <a:ln w="1905">
            <a:gradFill>
              <a:gsLst>
                <a:gs pos="100000">
                  <a:schemeClr val="accent1">
                    <a:lumMod val="5000"/>
                    <a:lumOff val="95000"/>
                  </a:schemeClr>
                </a:gs>
                <a:gs pos="28000">
                  <a:schemeClr val="accent1">
                    <a:lumMod val="25000"/>
                    <a:lumOff val="75000"/>
                  </a:schemeClr>
                </a:gs>
                <a:gs pos="20000">
                  <a:schemeClr val="accent1">
                    <a:lumMod val="25000"/>
                    <a:lumOff val="75000"/>
                  </a:schemeClr>
                </a:gs>
                <a:gs pos="0">
                  <a:schemeClr val="accent1">
                    <a:lumMod val="30000"/>
                    <a:lumOff val="70000"/>
                  </a:schemeClr>
                </a:gs>
              </a:gsLst>
              <a:lin ang="5400000" scaled="1"/>
            </a:gra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6" name="任意多边形 15"/>
          <p:cNvSpPr/>
          <p:nvPr>
            <p:custDataLst>
              <p:tags r:id="rId3"/>
            </p:custDataLst>
          </p:nvPr>
        </p:nvSpPr>
        <p:spPr>
          <a:xfrm>
            <a:off x="7309637" y="4705692"/>
            <a:ext cx="2997363" cy="463636"/>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33" h="531">
                <a:moveTo>
                  <a:pt x="1716" y="0"/>
                </a:moveTo>
                <a:cubicBezTo>
                  <a:pt x="2424" y="0"/>
                  <a:pt x="3048" y="102"/>
                  <a:pt x="3416" y="258"/>
                </a:cubicBezTo>
                <a:lnTo>
                  <a:pt x="3433" y="266"/>
                </a:lnTo>
                <a:lnTo>
                  <a:pt x="3416" y="273"/>
                </a:lnTo>
                <a:cubicBezTo>
                  <a:pt x="3048" y="429"/>
                  <a:pt x="2424" y="531"/>
                  <a:pt x="1716" y="531"/>
                </a:cubicBezTo>
                <a:cubicBezTo>
                  <a:pt x="1009" y="531"/>
                  <a:pt x="385" y="429"/>
                  <a:pt x="17" y="273"/>
                </a:cubicBezTo>
                <a:lnTo>
                  <a:pt x="0" y="266"/>
                </a:lnTo>
                <a:lnTo>
                  <a:pt x="17" y="258"/>
                </a:lnTo>
                <a:cubicBezTo>
                  <a:pt x="385" y="102"/>
                  <a:pt x="1009" y="0"/>
                  <a:pt x="1716" y="0"/>
                </a:cubicBezTo>
                <a:close/>
              </a:path>
            </a:pathLst>
          </a:custGeom>
          <a:solidFill>
            <a:schemeClr val="accent1">
              <a:lumMod val="20000"/>
              <a:lumOff val="80000"/>
              <a:alpha val="44000"/>
            </a:schemeClr>
          </a:solidFill>
          <a:ln w="6350">
            <a:noFill/>
          </a:ln>
          <a:effectLst>
            <a:outerShdw blurRad="901700" dist="3175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a:latin typeface="微软雅黑" panose="020B0503020204020204" charset="-122"/>
              <a:ea typeface="微软雅黑" panose="020B0503020204020204" charset="-122"/>
              <a:sym typeface="+mn-ea"/>
            </a:endParaRPr>
          </a:p>
        </p:txBody>
      </p:sp>
      <p:sp>
        <p:nvSpPr>
          <p:cNvPr id="2" name="任意多边形 1"/>
          <p:cNvSpPr/>
          <p:nvPr>
            <p:custDataLst>
              <p:tags r:id="rId4"/>
            </p:custDataLst>
          </p:nvPr>
        </p:nvSpPr>
        <p:spPr>
          <a:xfrm>
            <a:off x="7018883" y="4658543"/>
            <a:ext cx="3578991" cy="1069594"/>
          </a:xfrm>
          <a:custGeom>
            <a:avLst/>
            <a:gdLst/>
            <a:ahLst/>
            <a:cxnLst>
              <a:cxn ang="3">
                <a:pos x="hc" y="t"/>
              </a:cxn>
              <a:cxn ang="cd2">
                <a:pos x="l" y="vc"/>
              </a:cxn>
              <a:cxn ang="cd4">
                <a:pos x="hc" y="b"/>
              </a:cxn>
              <a:cxn ang="0">
                <a:pos x="r" y="vc"/>
              </a:cxn>
            </a:cxnLst>
            <a:rect l="l" t="t" r="r" b="b"/>
            <a:pathLst>
              <a:path w="4099" h="1225">
                <a:moveTo>
                  <a:pt x="0" y="0"/>
                </a:moveTo>
                <a:lnTo>
                  <a:pt x="0" y="0"/>
                </a:lnTo>
                <a:lnTo>
                  <a:pt x="1" y="15"/>
                </a:lnTo>
                <a:cubicBezTo>
                  <a:pt x="29" y="331"/>
                  <a:pt x="935" y="585"/>
                  <a:pt x="2050" y="585"/>
                </a:cubicBezTo>
                <a:cubicBezTo>
                  <a:pt x="3164" y="585"/>
                  <a:pt x="4070" y="331"/>
                  <a:pt x="4098" y="15"/>
                </a:cubicBezTo>
                <a:lnTo>
                  <a:pt x="4099" y="0"/>
                </a:lnTo>
                <a:lnTo>
                  <a:pt x="4099" y="0"/>
                </a:lnTo>
                <a:lnTo>
                  <a:pt x="4099" y="640"/>
                </a:lnTo>
                <a:lnTo>
                  <a:pt x="4099" y="642"/>
                </a:lnTo>
                <a:lnTo>
                  <a:pt x="4099" y="642"/>
                </a:lnTo>
                <a:lnTo>
                  <a:pt x="4098" y="655"/>
                </a:lnTo>
                <a:cubicBezTo>
                  <a:pt x="4070" y="971"/>
                  <a:pt x="3164" y="1225"/>
                  <a:pt x="2050" y="1225"/>
                </a:cubicBezTo>
                <a:cubicBezTo>
                  <a:pt x="935" y="1225"/>
                  <a:pt x="29" y="971"/>
                  <a:pt x="1" y="655"/>
                </a:cubicBezTo>
                <a:lnTo>
                  <a:pt x="0" y="642"/>
                </a:lnTo>
                <a:lnTo>
                  <a:pt x="0" y="642"/>
                </a:lnTo>
                <a:lnTo>
                  <a:pt x="0" y="640"/>
                </a:lnTo>
                <a:lnTo>
                  <a:pt x="0" y="0"/>
                </a:lnTo>
                <a:close/>
              </a:path>
            </a:pathLst>
          </a:custGeom>
          <a:gradFill>
            <a:gsLst>
              <a:gs pos="0">
                <a:schemeClr val="accent1">
                  <a:lumMod val="80000"/>
                  <a:lumOff val="20000"/>
                  <a:alpha val="60000"/>
                </a:schemeClr>
              </a:gs>
              <a:gs pos="77000">
                <a:schemeClr val="accent1">
                  <a:lumMod val="30000"/>
                  <a:lumOff val="70000"/>
                  <a:alpha val="50000"/>
                </a:schemeClr>
              </a:gs>
              <a:gs pos="100000">
                <a:schemeClr val="accent1">
                  <a:alpha val="50000"/>
                  <a:lumMod val="62000"/>
                  <a:lumOff val="38000"/>
                </a:schemeClr>
              </a:gs>
            </a:gsLst>
            <a:lin ang="16800000" scaled="0"/>
          </a:gradFill>
          <a:ln w="9525">
            <a:gradFill>
              <a:gsLst>
                <a:gs pos="0">
                  <a:schemeClr val="accent1">
                    <a:alpha val="0"/>
                  </a:schemeClr>
                </a:gs>
                <a:gs pos="73000">
                  <a:schemeClr val="accent1">
                    <a:alpha val="25000"/>
                  </a:schemeClr>
                </a:gs>
                <a:gs pos="100000">
                  <a:schemeClr val="accent1">
                    <a:alpha val="40000"/>
                  </a:schemeClr>
                </a:gs>
                <a:gs pos="57000">
                  <a:schemeClr val="accent1">
                    <a:alpha val="20000"/>
                  </a:schemeClr>
                </a:gs>
                <a:gs pos="44000">
                  <a:schemeClr val="accent1">
                    <a:alpha val="0"/>
                  </a:schemeClr>
                </a:gs>
              </a:gsLst>
              <a:lin ang="5400000" scaled="1"/>
            </a:gradFill>
          </a:ln>
          <a:effectLst>
            <a:outerShdw blurRad="901700" dist="3175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a:latin typeface="微软雅黑" panose="020B0503020204020204" charset="-122"/>
              <a:ea typeface="微软雅黑" panose="020B0503020204020204" charset="-122"/>
              <a:sym typeface="+mn-ea"/>
            </a:endParaRPr>
          </a:p>
        </p:txBody>
      </p:sp>
      <p:sp>
        <p:nvSpPr>
          <p:cNvPr id="14" name="椭圆 13"/>
          <p:cNvSpPr/>
          <p:nvPr>
            <p:custDataLst>
              <p:tags r:id="rId5"/>
            </p:custDataLst>
          </p:nvPr>
        </p:nvSpPr>
        <p:spPr>
          <a:xfrm>
            <a:off x="7018883" y="4705692"/>
            <a:ext cx="3578991" cy="1022444"/>
          </a:xfrm>
          <a:prstGeom prst="ellipse">
            <a:avLst/>
          </a:prstGeom>
          <a:noFill/>
          <a:ln w="6350">
            <a:gradFill>
              <a:gsLst>
                <a:gs pos="0">
                  <a:schemeClr val="accent1">
                    <a:alpha val="5000"/>
                  </a:schemeClr>
                </a:gs>
                <a:gs pos="64000">
                  <a:schemeClr val="accent1">
                    <a:alpha val="25000"/>
                  </a:schemeClr>
                </a:gs>
                <a:gs pos="100000">
                  <a:schemeClr val="accent1">
                    <a:alpha val="0"/>
                  </a:schemeClr>
                </a:gs>
                <a:gs pos="57000">
                  <a:schemeClr val="accent1">
                    <a:alpha val="20000"/>
                  </a:schemeClr>
                </a:gs>
                <a:gs pos="44000">
                  <a:schemeClr val="accent1">
                    <a:alpha val="5000"/>
                  </a:schemeClr>
                </a:gs>
              </a:gsLst>
              <a:lin ang="21060000" scaled="1"/>
            </a:gradFill>
          </a:ln>
          <a:effectLst>
            <a:outerShdw blurRad="901700" dist="3175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a:latin typeface="微软雅黑" panose="020B0503020204020204" charset="-122"/>
              <a:ea typeface="微软雅黑" panose="020B0503020204020204" charset="-122"/>
              <a:sym typeface="+mn-ea"/>
            </a:endParaRPr>
          </a:p>
        </p:txBody>
      </p:sp>
      <p:sp>
        <p:nvSpPr>
          <p:cNvPr id="3" name="椭圆 2"/>
          <p:cNvSpPr/>
          <p:nvPr>
            <p:custDataLst>
              <p:tags r:id="rId6"/>
            </p:custDataLst>
          </p:nvPr>
        </p:nvSpPr>
        <p:spPr>
          <a:xfrm>
            <a:off x="7018883" y="4146884"/>
            <a:ext cx="3578991" cy="1022444"/>
          </a:xfrm>
          <a:prstGeom prst="ellipse">
            <a:avLst/>
          </a:prstGeom>
          <a:gradFill>
            <a:gsLst>
              <a:gs pos="0">
                <a:schemeClr val="accent1">
                  <a:lumMod val="20000"/>
                  <a:lumOff val="80000"/>
                </a:schemeClr>
              </a:gs>
              <a:gs pos="37000">
                <a:schemeClr val="accent1">
                  <a:lumMod val="5000"/>
                  <a:lumOff val="95000"/>
                </a:schemeClr>
              </a:gs>
              <a:gs pos="81000">
                <a:schemeClr val="bg1">
                  <a:alpha val="0"/>
                </a:schemeClr>
              </a:gs>
              <a:gs pos="100000">
                <a:schemeClr val="accent1">
                  <a:lumMod val="60000"/>
                  <a:lumOff val="40000"/>
                </a:schemeClr>
              </a:gs>
            </a:gsLst>
            <a:lin ang="4620000" scaled="0"/>
          </a:gradFill>
          <a:ln w="6350">
            <a:gradFill>
              <a:gsLst>
                <a:gs pos="0">
                  <a:schemeClr val="accent1">
                    <a:alpha val="20000"/>
                  </a:schemeClr>
                </a:gs>
                <a:gs pos="73000">
                  <a:schemeClr val="accent1">
                    <a:alpha val="25000"/>
                  </a:schemeClr>
                </a:gs>
                <a:gs pos="100000">
                  <a:schemeClr val="accent1">
                    <a:alpha val="40000"/>
                  </a:schemeClr>
                </a:gs>
                <a:gs pos="57000">
                  <a:schemeClr val="accent1">
                    <a:alpha val="20000"/>
                  </a:schemeClr>
                </a:gs>
                <a:gs pos="44000">
                  <a:schemeClr val="accent1">
                    <a:alpha val="5000"/>
                  </a:schemeClr>
                </a:gs>
              </a:gsLst>
              <a:lin ang="21060000" scaled="1"/>
            </a:gradFill>
          </a:ln>
          <a:effectLst>
            <a:outerShdw blurRad="901700" dist="3175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a:latin typeface="微软雅黑" panose="020B0503020204020204" charset="-122"/>
              <a:ea typeface="微软雅黑" panose="020B0503020204020204" charset="-122"/>
              <a:sym typeface="+mn-ea"/>
            </a:endParaRPr>
          </a:p>
        </p:txBody>
      </p:sp>
      <p:sp>
        <p:nvSpPr>
          <p:cNvPr id="28" name="椭圆 27"/>
          <p:cNvSpPr/>
          <p:nvPr>
            <p:custDataLst>
              <p:tags r:id="rId7"/>
            </p:custDataLst>
          </p:nvPr>
        </p:nvSpPr>
        <p:spPr>
          <a:xfrm>
            <a:off x="7307891" y="4578214"/>
            <a:ext cx="3000101" cy="278531"/>
          </a:xfrm>
          <a:prstGeom prst="ellipse">
            <a:avLst/>
          </a:prstGeom>
          <a:gradFill>
            <a:gsLst>
              <a:gs pos="0">
                <a:schemeClr val="accent1">
                  <a:lumMod val="60000"/>
                  <a:lumOff val="40000"/>
                </a:schemeClr>
              </a:gs>
              <a:gs pos="98000">
                <a:srgbClr val="F2F2F2">
                  <a:alpha val="0"/>
                </a:srgbClr>
              </a:gs>
              <a:gs pos="48000">
                <a:schemeClr val="accent1">
                  <a:lumMod val="20000"/>
                  <a:lumOff val="80000"/>
                </a:schemeClr>
              </a:gs>
            </a:gsLst>
            <a:path path="circle">
              <a:fillToRect l="50000" t="50000" r="50000" b="50000"/>
            </a:path>
            <a:tileRect/>
          </a:gra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文本框 26"/>
          <p:cNvSpPr txBox="1"/>
          <p:nvPr>
            <p:custDataLst>
              <p:tags r:id="rId8"/>
            </p:custDataLst>
          </p:nvPr>
        </p:nvSpPr>
        <p:spPr>
          <a:xfrm>
            <a:off x="6871970" y="3656965"/>
            <a:ext cx="3769360" cy="1031875"/>
          </a:xfrm>
          <a:prstGeom prst="rect">
            <a:avLst/>
          </a:prstGeom>
          <a:noFill/>
        </p:spPr>
        <p:txBody>
          <a:bodyPr wrap="square" rtlCol="0" anchor="b" anchorCtr="0">
            <a:normAutofit/>
          </a:bodyPr>
          <a:lstStyle/>
          <a:p>
            <a:pPr algn="ctr"/>
            <a:r>
              <a:rPr sz="2800" b="1" kern="1200" spc="150">
                <a:solidFill>
                  <a:srgbClr val="0151CC"/>
                </a:solidFill>
                <a:uFill>
                  <a:solidFill>
                    <a:srgbClr val="000000"/>
                  </a:solidFill>
                </a:uFill>
                <a:latin typeface="微软雅黑" panose="020B0503020204020204" charset="-122"/>
                <a:ea typeface="微软雅黑" panose="020B0503020204020204" charset="-122"/>
                <a:sym typeface="Times" panose="00000500000000020000"/>
              </a:rPr>
              <a:t>哈希算法</a:t>
            </a:r>
            <a:r>
              <a:rPr sz="2800" b="1" kern="1200" spc="150">
                <a:solidFill>
                  <a:srgbClr val="FF0000"/>
                </a:solidFill>
                <a:uFill>
                  <a:solidFill>
                    <a:srgbClr val="000000"/>
                  </a:solidFill>
                </a:uFill>
                <a:latin typeface="微软雅黑" panose="020B0503020204020204" charset="-122"/>
                <a:ea typeface="微软雅黑" panose="020B0503020204020204" charset="-122"/>
                <a:sym typeface="Times" panose="00000500000000020000"/>
              </a:rPr>
              <a:t>主要特征</a:t>
            </a:r>
            <a:endParaRPr lang="zh-CN" altLang="en-US" sz="2800" b="1" kern="1200" spc="150" dirty="0">
              <a:ln w="0">
                <a:noFill/>
              </a:ln>
              <a:solidFill>
                <a:srgbClr val="FF0000"/>
              </a:solidFill>
              <a:effectLst/>
              <a:uFill>
                <a:solidFill>
                  <a:srgbClr val="000000"/>
                </a:solidFill>
              </a:uFill>
              <a:latin typeface="微软雅黑" panose="020B0503020204020204" charset="-122"/>
              <a:ea typeface="微软雅黑" panose="020B0503020204020204" charset="-122"/>
              <a:cs typeface="微软雅黑" panose="020B0503020204020204" charset="-122"/>
              <a:sym typeface="Times" panose="00000500000000020000"/>
            </a:endParaRPr>
          </a:p>
        </p:txBody>
      </p:sp>
      <p:sp>
        <p:nvSpPr>
          <p:cNvPr id="6" name="弧形 5"/>
          <p:cNvSpPr/>
          <p:nvPr>
            <p:custDataLst>
              <p:tags r:id="rId9"/>
            </p:custDataLst>
          </p:nvPr>
        </p:nvSpPr>
        <p:spPr>
          <a:xfrm rot="10800000">
            <a:off x="5852371" y="4437639"/>
            <a:ext cx="5911142" cy="1892962"/>
          </a:xfrm>
          <a:prstGeom prst="arc">
            <a:avLst>
              <a:gd name="adj1" fmla="val 9741748"/>
              <a:gd name="adj2" fmla="val 1074510"/>
            </a:avLst>
          </a:prstGeom>
          <a:ln w="9525">
            <a:gradFill>
              <a:gsLst>
                <a:gs pos="100000">
                  <a:schemeClr val="accent1">
                    <a:lumMod val="5000"/>
                    <a:lumOff val="95000"/>
                  </a:schemeClr>
                </a:gs>
                <a:gs pos="28000">
                  <a:schemeClr val="accent1">
                    <a:lumMod val="45000"/>
                    <a:lumOff val="55000"/>
                  </a:schemeClr>
                </a:gs>
                <a:gs pos="20000">
                  <a:schemeClr val="accent1">
                    <a:lumMod val="45000"/>
                    <a:lumOff val="55000"/>
                  </a:schemeClr>
                </a:gs>
                <a:gs pos="0">
                  <a:schemeClr val="accent1">
                    <a:lumMod val="50000"/>
                    <a:lumOff val="50000"/>
                  </a:schemeClr>
                </a:gs>
              </a:gsLst>
              <a:lin ang="5400000" scaled="1"/>
            </a:gra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 name="等腰三角形 6"/>
          <p:cNvSpPr/>
          <p:nvPr>
            <p:custDataLst>
              <p:tags r:id="rId10"/>
            </p:custDataLst>
          </p:nvPr>
        </p:nvSpPr>
        <p:spPr>
          <a:xfrm rot="4080000">
            <a:off x="6137887" y="4809596"/>
            <a:ext cx="151053" cy="276785"/>
          </a:xfrm>
          <a:prstGeom prst="triangle">
            <a:avLst>
              <a:gd name="adj" fmla="val 29196"/>
            </a:avLst>
          </a:prstGeom>
          <a:gradFill>
            <a:gsLst>
              <a:gs pos="1000">
                <a:schemeClr val="accent1">
                  <a:lumMod val="40000"/>
                  <a:lumOff val="60000"/>
                </a:schemeClr>
              </a:gs>
              <a:gs pos="86000">
                <a:schemeClr val="accent1">
                  <a:alpha val="73000"/>
                  <a:lumMod val="10000"/>
                  <a:lumOff val="9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8" name="等腰三角形 7"/>
          <p:cNvSpPr/>
          <p:nvPr>
            <p:custDataLst>
              <p:tags r:id="rId11"/>
            </p:custDataLst>
          </p:nvPr>
        </p:nvSpPr>
        <p:spPr>
          <a:xfrm rot="16680000">
            <a:off x="7472914" y="6108825"/>
            <a:ext cx="151053" cy="276785"/>
          </a:xfrm>
          <a:prstGeom prst="triangle">
            <a:avLst>
              <a:gd name="adj" fmla="val 62096"/>
            </a:avLst>
          </a:prstGeom>
          <a:gradFill>
            <a:gsLst>
              <a:gs pos="1000">
                <a:schemeClr val="accent1">
                  <a:lumMod val="60000"/>
                  <a:lumOff val="40000"/>
                </a:schemeClr>
              </a:gs>
              <a:gs pos="86000">
                <a:schemeClr val="accent1">
                  <a:alpha val="100000"/>
                  <a:lumMod val="30000"/>
                  <a:lumOff val="7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0" name="等腰三角形 9"/>
          <p:cNvSpPr/>
          <p:nvPr>
            <p:custDataLst>
              <p:tags r:id="rId12"/>
            </p:custDataLst>
          </p:nvPr>
        </p:nvSpPr>
        <p:spPr>
          <a:xfrm rot="15600000">
            <a:off x="9800699" y="6134146"/>
            <a:ext cx="151053" cy="276785"/>
          </a:xfrm>
          <a:prstGeom prst="triangle">
            <a:avLst>
              <a:gd name="adj" fmla="val 60926"/>
            </a:avLst>
          </a:prstGeom>
          <a:gradFill>
            <a:gsLst>
              <a:gs pos="1000">
                <a:schemeClr val="accent1">
                  <a:lumMod val="60000"/>
                  <a:lumOff val="40000"/>
                </a:schemeClr>
              </a:gs>
              <a:gs pos="86000">
                <a:schemeClr val="accent1">
                  <a:alpha val="100000"/>
                  <a:lumMod val="30000"/>
                  <a:lumOff val="7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1" name="等腰三角形 10"/>
          <p:cNvSpPr/>
          <p:nvPr>
            <p:custDataLst>
              <p:tags r:id="rId13"/>
            </p:custDataLst>
          </p:nvPr>
        </p:nvSpPr>
        <p:spPr>
          <a:xfrm rot="19080000" flipV="1">
            <a:off x="11416877" y="4884686"/>
            <a:ext cx="151053" cy="276785"/>
          </a:xfrm>
          <a:prstGeom prst="triangle">
            <a:avLst>
              <a:gd name="adj" fmla="val 83002"/>
            </a:avLst>
          </a:prstGeom>
          <a:gradFill>
            <a:gsLst>
              <a:gs pos="1000">
                <a:schemeClr val="accent1">
                  <a:lumMod val="40000"/>
                  <a:lumOff val="60000"/>
                </a:schemeClr>
              </a:gs>
              <a:gs pos="86000">
                <a:schemeClr val="accent1">
                  <a:alpha val="73000"/>
                  <a:lumMod val="10000"/>
                  <a:lumOff val="9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3" name="弧形 12"/>
          <p:cNvSpPr/>
          <p:nvPr>
            <p:custDataLst>
              <p:tags r:id="rId14"/>
            </p:custDataLst>
          </p:nvPr>
        </p:nvSpPr>
        <p:spPr>
          <a:xfrm rot="10800000">
            <a:off x="3402346" y="3678883"/>
            <a:ext cx="10835638" cy="3469849"/>
          </a:xfrm>
          <a:prstGeom prst="arc">
            <a:avLst>
              <a:gd name="adj1" fmla="val 9452879"/>
              <a:gd name="adj2" fmla="val 1362437"/>
            </a:avLst>
          </a:prstGeom>
          <a:noFill/>
          <a:ln w="31750">
            <a:gradFill>
              <a:gsLst>
                <a:gs pos="0">
                  <a:schemeClr val="accent1">
                    <a:alpha val="0"/>
                  </a:schemeClr>
                </a:gs>
                <a:gs pos="73000">
                  <a:schemeClr val="accent1">
                    <a:alpha val="25000"/>
                  </a:schemeClr>
                </a:gs>
                <a:gs pos="100000">
                  <a:schemeClr val="accent1">
                    <a:alpha val="40000"/>
                  </a:schemeClr>
                </a:gs>
                <a:gs pos="57000">
                  <a:schemeClr val="accent1">
                    <a:alpha val="20000"/>
                  </a:schemeClr>
                </a:gs>
                <a:gs pos="44000">
                  <a:schemeClr val="accent1">
                    <a:alpha val="5000"/>
                  </a:schemeClr>
                </a:gs>
              </a:gsLst>
              <a:lin ang="16200000" scaled="0"/>
            </a:gradFill>
          </a:ln>
          <a:effectLst>
            <a:outerShdw blurRad="901700" dist="3175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a:latin typeface="微软雅黑" panose="020B0503020204020204" charset="-122"/>
              <a:ea typeface="微软雅黑" panose="020B0503020204020204" charset="-122"/>
              <a:sym typeface="+mn-ea"/>
            </a:endParaRPr>
          </a:p>
        </p:txBody>
      </p:sp>
      <p:sp>
        <p:nvSpPr>
          <p:cNvPr id="15" name="椭圆 14"/>
          <p:cNvSpPr/>
          <p:nvPr>
            <p:custDataLst>
              <p:tags r:id="rId15"/>
            </p:custDataLst>
          </p:nvPr>
        </p:nvSpPr>
        <p:spPr>
          <a:xfrm>
            <a:off x="6615493" y="6651043"/>
            <a:ext cx="785824" cy="785824"/>
          </a:xfrm>
          <a:prstGeom prst="ellipse">
            <a:avLst/>
          </a:prstGeom>
          <a:gradFill>
            <a:gsLst>
              <a:gs pos="1000">
                <a:schemeClr val="accent1">
                  <a:lumMod val="90000"/>
                  <a:lumOff val="10000"/>
                </a:schemeClr>
              </a:gs>
              <a:gs pos="86000">
                <a:schemeClr val="accent1">
                  <a:alpha val="100000"/>
                  <a:lumMod val="30000"/>
                  <a:lumOff val="70000"/>
                </a:schemeClr>
              </a:gs>
            </a:gsLst>
            <a:lin ang="16200000" scaled="0"/>
          </a:gradFill>
          <a:ln>
            <a:noFill/>
          </a:ln>
          <a:effectLst>
            <a:outerShdw blurRad="127000" dir="5400000" sx="90000" sy="-19000"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400" b="1">
              <a:sym typeface="+mn-ea"/>
            </a:endParaRPr>
          </a:p>
        </p:txBody>
      </p:sp>
      <p:sp>
        <p:nvSpPr>
          <p:cNvPr id="17" name="椭圆 16"/>
          <p:cNvSpPr/>
          <p:nvPr>
            <p:custDataLst>
              <p:tags r:id="rId16"/>
            </p:custDataLst>
          </p:nvPr>
        </p:nvSpPr>
        <p:spPr>
          <a:xfrm>
            <a:off x="10239014" y="6644058"/>
            <a:ext cx="785824" cy="785824"/>
          </a:xfrm>
          <a:prstGeom prst="ellipse">
            <a:avLst/>
          </a:prstGeom>
          <a:gradFill>
            <a:gsLst>
              <a:gs pos="1000">
                <a:schemeClr val="accent1">
                  <a:lumMod val="90000"/>
                  <a:lumOff val="10000"/>
                </a:schemeClr>
              </a:gs>
              <a:gs pos="86000">
                <a:schemeClr val="accent1">
                  <a:alpha val="100000"/>
                  <a:lumMod val="30000"/>
                  <a:lumOff val="70000"/>
                </a:schemeClr>
              </a:gs>
            </a:gsLst>
            <a:lin ang="16200000" scaled="0"/>
          </a:gradFill>
          <a:ln>
            <a:noFill/>
          </a:ln>
          <a:effectLst>
            <a:outerShdw blurRad="127000" dir="5400000" sx="90000" sy="-19000"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8" name="椭圆 17"/>
          <p:cNvSpPr/>
          <p:nvPr>
            <p:custDataLst>
              <p:tags r:id="rId17"/>
            </p:custDataLst>
          </p:nvPr>
        </p:nvSpPr>
        <p:spPr>
          <a:xfrm>
            <a:off x="3286219" y="5644315"/>
            <a:ext cx="785824" cy="785824"/>
          </a:xfrm>
          <a:prstGeom prst="ellipse">
            <a:avLst/>
          </a:prstGeom>
          <a:gradFill>
            <a:gsLst>
              <a:gs pos="1000">
                <a:schemeClr val="accent1">
                  <a:lumMod val="90000"/>
                  <a:lumOff val="10000"/>
                </a:schemeClr>
              </a:gs>
              <a:gs pos="86000">
                <a:schemeClr val="accent1">
                  <a:alpha val="100000"/>
                  <a:lumMod val="30000"/>
                  <a:lumOff val="70000"/>
                </a:schemeClr>
              </a:gs>
            </a:gsLst>
            <a:lin ang="16200000" scaled="0"/>
          </a:gradFill>
          <a:ln>
            <a:noFill/>
          </a:ln>
          <a:effectLst>
            <a:outerShdw blurRad="127000" dir="5400000" sx="90000" sy="-19000"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9" name="椭圆 18"/>
          <p:cNvSpPr/>
          <p:nvPr>
            <p:custDataLst>
              <p:tags r:id="rId18"/>
            </p:custDataLst>
          </p:nvPr>
        </p:nvSpPr>
        <p:spPr>
          <a:xfrm>
            <a:off x="13543840" y="5644315"/>
            <a:ext cx="785824" cy="785824"/>
          </a:xfrm>
          <a:prstGeom prst="ellipse">
            <a:avLst/>
          </a:prstGeom>
          <a:gradFill>
            <a:gsLst>
              <a:gs pos="1000">
                <a:schemeClr val="accent1">
                  <a:lumMod val="90000"/>
                  <a:lumOff val="10000"/>
                </a:schemeClr>
              </a:gs>
              <a:gs pos="86000">
                <a:schemeClr val="accent1">
                  <a:alpha val="100000"/>
                  <a:lumMod val="30000"/>
                  <a:lumOff val="70000"/>
                </a:schemeClr>
              </a:gs>
            </a:gsLst>
            <a:lin ang="16200000" scaled="0"/>
          </a:gradFill>
          <a:ln>
            <a:noFill/>
          </a:ln>
          <a:effectLst>
            <a:outerShdw blurRad="127000" dir="5400000" sx="90000" sy="-19000"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6" name="正文"/>
          <p:cNvSpPr txBox="1"/>
          <p:nvPr>
            <p:custDataLst>
              <p:tags r:id="rId19"/>
            </p:custDataLst>
          </p:nvPr>
        </p:nvSpPr>
        <p:spPr>
          <a:xfrm>
            <a:off x="5162550" y="7589520"/>
            <a:ext cx="3261995" cy="882015"/>
          </a:xfrm>
          <a:prstGeom prst="rect">
            <a:avLst/>
          </a:prstGeom>
          <a:noFill/>
        </p:spPr>
        <p:txBody>
          <a:bodyPr wrap="square" lIns="0" tIns="0" rIns="0" bIns="0" rtlCol="0" anchor="t" anchorCtr="0">
            <a:normAutofit lnSpcReduction="20000"/>
          </a:bodyPr>
          <a:lstStyle/>
          <a:p>
            <a:pPr lvl="0" algn="l">
              <a:lnSpc>
                <a:spcPct val="100000"/>
              </a:lnSpc>
              <a:buClrTx/>
              <a:buSzTx/>
              <a:buFontTx/>
            </a:pPr>
            <a:r>
              <a:rPr sz="2800" b="1" kern="1200" spc="150">
                <a:solidFill>
                  <a:srgbClr val="0151CC"/>
                </a:solidFill>
                <a:uFill>
                  <a:solidFill>
                    <a:srgbClr val="000000"/>
                  </a:solidFill>
                </a:uFill>
                <a:latin typeface="微软雅黑" panose="020B0503020204020204" charset="-122"/>
                <a:ea typeface="微软雅黑" panose="020B0503020204020204" charset="-122"/>
                <a:sym typeface="Times" panose="00000500000000020000"/>
              </a:rPr>
              <a:t>发生哈希“碰撞”的概率很低</a:t>
            </a:r>
            <a:endParaRPr sz="2800" b="1" kern="1200" spc="150">
              <a:solidFill>
                <a:srgbClr val="0151CC"/>
              </a:solidFill>
              <a:uFill>
                <a:solidFill>
                  <a:srgbClr val="000000"/>
                </a:solidFill>
              </a:uFill>
              <a:latin typeface="微软雅黑" panose="020B0503020204020204" charset="-122"/>
              <a:ea typeface="微软雅黑" panose="020B0503020204020204" charset="-122"/>
              <a:sym typeface="+mn-ea"/>
            </a:endParaRPr>
          </a:p>
        </p:txBody>
      </p:sp>
      <p:sp>
        <p:nvSpPr>
          <p:cNvPr id="29" name="正文"/>
          <p:cNvSpPr txBox="1"/>
          <p:nvPr>
            <p:custDataLst>
              <p:tags r:id="rId20"/>
            </p:custDataLst>
          </p:nvPr>
        </p:nvSpPr>
        <p:spPr>
          <a:xfrm>
            <a:off x="9215697" y="7668248"/>
            <a:ext cx="2831441" cy="798048"/>
          </a:xfrm>
          <a:prstGeom prst="rect">
            <a:avLst/>
          </a:prstGeom>
          <a:noFill/>
        </p:spPr>
        <p:txBody>
          <a:bodyPr wrap="square" lIns="0" tIns="0" rIns="0" bIns="0" rtlCol="0" anchor="t" anchorCtr="0">
            <a:normAutofit lnSpcReduction="20000"/>
          </a:bodyPr>
          <a:lstStyle/>
          <a:p>
            <a:pPr indent="0">
              <a:buNone/>
            </a:pPr>
            <a:r>
              <a:rPr sz="2800" b="1" kern="1200" spc="150">
                <a:solidFill>
                  <a:srgbClr val="0151CC"/>
                </a:solidFill>
                <a:uFill>
                  <a:solidFill>
                    <a:srgbClr val="000000"/>
                  </a:solidFill>
                </a:uFill>
                <a:latin typeface="微软雅黑" panose="020B0503020204020204" charset="-122"/>
                <a:ea typeface="微软雅黑" panose="020B0503020204020204" charset="-122"/>
                <a:sym typeface="Times" panose="00000500000000020000"/>
              </a:rPr>
              <a:t>计算速度快</a:t>
            </a:r>
            <a:endParaRPr sz="2800" b="1" kern="1200" spc="150">
              <a:solidFill>
                <a:srgbClr val="0151CC"/>
              </a:solidFill>
              <a:uFill>
                <a:solidFill>
                  <a:srgbClr val="000000"/>
                </a:solidFill>
              </a:uFill>
              <a:latin typeface="微软雅黑" panose="020B0503020204020204" charset="-122"/>
              <a:ea typeface="微软雅黑" panose="020B0503020204020204" charset="-122"/>
              <a:sym typeface="+mn-ea"/>
            </a:endParaRPr>
          </a:p>
        </p:txBody>
      </p:sp>
      <p:sp>
        <p:nvSpPr>
          <p:cNvPr id="30" name="正文"/>
          <p:cNvSpPr txBox="1"/>
          <p:nvPr>
            <p:custDataLst>
              <p:tags r:id="rId21"/>
            </p:custDataLst>
          </p:nvPr>
        </p:nvSpPr>
        <p:spPr>
          <a:xfrm>
            <a:off x="12523142" y="6899487"/>
            <a:ext cx="2831441" cy="798048"/>
          </a:xfrm>
          <a:prstGeom prst="rect">
            <a:avLst/>
          </a:prstGeom>
          <a:noFill/>
        </p:spPr>
        <p:txBody>
          <a:bodyPr wrap="square" lIns="0" tIns="0" rIns="0" bIns="0" rtlCol="0" anchor="t" anchorCtr="0">
            <a:normAutofit lnSpcReduction="20000"/>
          </a:bodyPr>
          <a:lstStyle/>
          <a:p>
            <a:pPr algn="l">
              <a:buNone/>
            </a:pPr>
            <a:r>
              <a:rPr sz="2800" b="1" kern="1200" spc="150">
                <a:solidFill>
                  <a:srgbClr val="0151CC"/>
                </a:solidFill>
                <a:uFill>
                  <a:solidFill>
                    <a:srgbClr val="000000"/>
                  </a:solidFill>
                </a:uFill>
                <a:latin typeface="微软雅黑" panose="020B0503020204020204" charset="-122"/>
                <a:ea typeface="微软雅黑" panose="020B0503020204020204" charset="-122"/>
                <a:sym typeface="Times" panose="00000500000000020000"/>
              </a:rPr>
              <a:t>对输入的任何更改都会更改输出</a:t>
            </a:r>
            <a:endParaRPr sz="2800" b="1" kern="1200" spc="150">
              <a:solidFill>
                <a:srgbClr val="0151CC"/>
              </a:solidFill>
              <a:uFill>
                <a:solidFill>
                  <a:srgbClr val="000000"/>
                </a:solidFill>
              </a:uFill>
              <a:latin typeface="微软雅黑" panose="020B0503020204020204" charset="-122"/>
              <a:ea typeface="微软雅黑" panose="020B0503020204020204" charset="-122"/>
              <a:sym typeface="+mn-ea"/>
            </a:endParaRPr>
          </a:p>
        </p:txBody>
      </p:sp>
      <p:sp>
        <p:nvSpPr>
          <p:cNvPr id="32" name="正文"/>
          <p:cNvSpPr txBox="1"/>
          <p:nvPr>
            <p:custDataLst>
              <p:tags r:id="rId22"/>
            </p:custDataLst>
          </p:nvPr>
        </p:nvSpPr>
        <p:spPr>
          <a:xfrm>
            <a:off x="2263775" y="6666760"/>
            <a:ext cx="2831441" cy="798048"/>
          </a:xfrm>
          <a:prstGeom prst="rect">
            <a:avLst/>
          </a:prstGeom>
          <a:noFill/>
        </p:spPr>
        <p:txBody>
          <a:bodyPr wrap="square" lIns="0" tIns="0" rIns="0" bIns="0" rtlCol="0" anchor="t" anchorCtr="0">
            <a:normAutofit/>
          </a:bodyPr>
          <a:lstStyle/>
          <a:p>
            <a:pPr indent="0">
              <a:buNone/>
            </a:pPr>
            <a:r>
              <a:rPr sz="2800" b="1" kern="1200" spc="150">
                <a:solidFill>
                  <a:srgbClr val="0151CC"/>
                </a:solidFill>
                <a:uFill>
                  <a:solidFill>
                    <a:srgbClr val="000000"/>
                  </a:solidFill>
                </a:uFill>
                <a:latin typeface="微软雅黑" panose="020B0503020204020204" charset="-122"/>
                <a:ea typeface="微软雅黑" panose="020B0503020204020204" charset="-122"/>
                <a:sym typeface="Times" panose="00000500000000020000"/>
              </a:rPr>
              <a:t>确定性</a:t>
            </a:r>
            <a:endParaRPr lang="zh-CN" altLang="en-US" sz="2800" spc="15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Times" panose="00000500000000020000"/>
            </a:endParaRPr>
          </a:p>
        </p:txBody>
      </p:sp>
      <p:pic>
        <p:nvPicPr>
          <p:cNvPr id="34" name="图片 33" descr="343439383331313b343532303033313bd3a6d3c3c9ccb3c7"/>
          <p:cNvPicPr>
            <a:picLocks noChangeAspect="1"/>
          </p:cNvPicPr>
          <p:nvPr>
            <p:custDataLst>
              <p:tags r:id="rId23"/>
            </p:custDataLst>
          </p:nvPr>
        </p:nvPicPr>
        <p:blipFill>
          <a:blip r:embed="rId28">
            <a:extLst>
              <a:ext uri="{96DAC541-7B7A-43D3-8B79-37D633B846F1}">
                <asvg:svgBlip xmlns:asvg="http://schemas.microsoft.com/office/drawing/2016/SVG/main" r:embed="rId29"/>
              </a:ext>
            </a:extLst>
          </a:blip>
          <a:stretch>
            <a:fillRect/>
          </a:stretch>
        </p:blipFill>
        <p:spPr>
          <a:xfrm>
            <a:off x="6872195" y="6899014"/>
            <a:ext cx="277354" cy="287104"/>
          </a:xfrm>
          <a:prstGeom prst="rect">
            <a:avLst/>
          </a:prstGeom>
        </p:spPr>
      </p:pic>
      <p:pic>
        <p:nvPicPr>
          <p:cNvPr id="63" name="图片 62" descr="343435383036303b343532343134393bcdb7c4d4b7e7b1a9"/>
          <p:cNvPicPr>
            <a:picLocks noChangeAspect="1"/>
          </p:cNvPicPr>
          <p:nvPr>
            <p:custDataLst>
              <p:tags r:id="rId24"/>
            </p:custDataLst>
          </p:nvPr>
        </p:nvPicPr>
        <p:blipFill>
          <a:blip r:embed="rId30">
            <a:extLst>
              <a:ext uri="{96DAC541-7B7A-43D3-8B79-37D633B846F1}">
                <asvg:svgBlip xmlns:asvg="http://schemas.microsoft.com/office/drawing/2016/SVG/main" r:embed="rId31"/>
              </a:ext>
            </a:extLst>
          </a:blip>
          <a:stretch>
            <a:fillRect/>
          </a:stretch>
        </p:blipFill>
        <p:spPr>
          <a:xfrm>
            <a:off x="3520220" y="5871331"/>
            <a:ext cx="326705" cy="326705"/>
          </a:xfrm>
          <a:prstGeom prst="rect">
            <a:avLst/>
          </a:prstGeom>
        </p:spPr>
      </p:pic>
      <p:pic>
        <p:nvPicPr>
          <p:cNvPr id="61" name="图片 60" descr="343439383331313b343532303032383bbfcdbba7b9dcc0ed"/>
          <p:cNvPicPr>
            <a:picLocks noChangeAspect="1"/>
          </p:cNvPicPr>
          <p:nvPr>
            <p:custDataLst>
              <p:tags r:id="rId25"/>
            </p:custDataLst>
          </p:nvPr>
        </p:nvPicPr>
        <p:blipFill>
          <a:blip r:embed="rId32">
            <a:extLst>
              <a:ext uri="{96DAC541-7B7A-43D3-8B79-37D633B846F1}">
                <asvg:svgBlip xmlns:asvg="http://schemas.microsoft.com/office/drawing/2016/SVG/main" r:embed="rId33"/>
              </a:ext>
            </a:extLst>
          </a:blip>
          <a:stretch>
            <a:fillRect/>
          </a:stretch>
        </p:blipFill>
        <p:spPr>
          <a:xfrm>
            <a:off x="10481746" y="6865835"/>
            <a:ext cx="315560" cy="326705"/>
          </a:xfrm>
          <a:prstGeom prst="rect">
            <a:avLst/>
          </a:prstGeom>
          <a:gradFill>
            <a:gsLst>
              <a:gs pos="100000">
                <a:schemeClr val="accent1">
                  <a:lumMod val="70000"/>
                  <a:lumOff val="30000"/>
                </a:schemeClr>
              </a:gs>
              <a:gs pos="0">
                <a:schemeClr val="accent1">
                  <a:lumMod val="70000"/>
                  <a:lumOff val="30000"/>
                </a:schemeClr>
              </a:gs>
            </a:gsLst>
            <a:lin ang="10800000" scaled="0"/>
          </a:gradFill>
        </p:spPr>
      </p:pic>
      <p:pic>
        <p:nvPicPr>
          <p:cNvPr id="55" name="图片 54" descr="343435383038363b343532323339393bd6b4d0d0d5aad2aa"/>
          <p:cNvPicPr>
            <a:picLocks noChangeAspect="1"/>
          </p:cNvPicPr>
          <p:nvPr>
            <p:custDataLst>
              <p:tags r:id="rId26"/>
            </p:custDataLst>
          </p:nvPr>
        </p:nvPicPr>
        <p:blipFill>
          <a:blip r:embed="rId34">
            <a:extLst>
              <a:ext uri="{96DAC541-7B7A-43D3-8B79-37D633B846F1}">
                <asvg:svgBlip xmlns:asvg="http://schemas.microsoft.com/office/drawing/2016/SVG/main" r:embed="rId35"/>
              </a:ext>
            </a:extLst>
          </a:blip>
          <a:stretch>
            <a:fillRect/>
          </a:stretch>
        </p:blipFill>
        <p:spPr>
          <a:xfrm>
            <a:off x="13802289" y="5889667"/>
            <a:ext cx="297004" cy="297004"/>
          </a:xfrm>
          <a:prstGeom prst="rect">
            <a:avLst/>
          </a:prstGeom>
          <a:effec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prstGeom prst="rect">
            <a:avLst/>
          </a:prstGeom>
        </p:spPr>
        <p:txBody>
          <a:bodyPr>
            <a:normAutofit/>
          </a:bodyPr>
          <a:lstStyle/>
          <a:p>
            <a:r>
              <a:rPr lang="zh-CN" altLang="en-US" dirty="0">
                <a:solidFill>
                  <a:srgbClr val="FFFFFF"/>
                </a:solidFill>
                <a:sym typeface="+mn-ea"/>
              </a:rPr>
              <a:t>哈希算法</a:t>
            </a:r>
            <a:endParaRPr lang="zh-CN" altLang="en-US" dirty="0">
              <a:solidFill>
                <a:srgbClr val="FFFFFF"/>
              </a:solidFill>
            </a:endParaRPr>
          </a:p>
        </p:txBody>
      </p:sp>
      <p:sp>
        <p:nvSpPr>
          <p:cNvPr id="9" name="LNK  快捷方式，指向最近打开的文件、位置…"/>
          <p:cNvSpPr txBox="1"/>
          <p:nvPr/>
        </p:nvSpPr>
        <p:spPr>
          <a:xfrm>
            <a:off x="897890" y="1742440"/>
            <a:ext cx="16325215" cy="8189595"/>
          </a:xfrm>
          <a:prstGeom prst="rect">
            <a:avLst/>
          </a:prstGeom>
        </p:spPr>
        <p:txBody>
          <a:bodyPr vert="horz" lIns="90000" tIns="46800" rIns="90000" bIns="46800" rtlCol="0">
            <a:noAutofit/>
          </a:bodyPr>
          <a:lstStyle>
            <a:lvl1pPr marL="342900" indent="-342900" algn="l" defTabSz="1371600" rtl="0" eaLnBrk="1" fontAlgn="auto" latinLnBrk="0" hangingPunct="1">
              <a:lnSpc>
                <a:spcPct val="150000"/>
              </a:lnSpc>
              <a:spcBef>
                <a:spcPts val="0"/>
              </a:spcBef>
              <a:spcAft>
                <a:spcPts val="1000"/>
              </a:spcAft>
              <a:buFont typeface="Arial" panose="020B0604020202020204" pitchFamily="34" charset="0"/>
              <a:buChar char="●"/>
              <a:defRPr sz="3200" b="0" i="0" u="none" strike="noStrike" kern="1200" cap="none" spc="150" normalizeH="0" baseline="0">
                <a:solidFill>
                  <a:srgbClr val="000000"/>
                </a:solidFill>
                <a:uFillTx/>
                <a:latin typeface="微软雅黑" panose="020B0503020204020204" charset="-122"/>
                <a:ea typeface="微软雅黑" panose="020B0503020204020204" charset="-122"/>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2400935"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9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800100" indent="-457200"/>
            <a:r>
              <a:rPr sz="3200" b="1">
                <a:solidFill>
                  <a:srgbClr val="FF0000"/>
                </a:solidFill>
                <a:uFill>
                  <a:solidFill>
                    <a:srgbClr val="000000"/>
                  </a:solidFill>
                </a:uFill>
                <a:latin typeface="微软雅黑" panose="020B0503020204020204" charset="-122"/>
                <a:ea typeface="微软雅黑" panose="020B0503020204020204" charset="-122"/>
                <a:cs typeface="+mj-cs"/>
                <a:sym typeface="Times" panose="00000500000000020000"/>
              </a:rPr>
              <a:t>哈希算法的应用</a:t>
            </a:r>
          </a:p>
          <a:p>
            <a:pPr indent="0">
              <a:buNone/>
            </a:pPr>
            <a:endParaRPr lang="zh-CN" sz="2800" dirty="0">
              <a:latin typeface="微软雅黑" panose="020B0503020204020204" charset="-122"/>
              <a:ea typeface="微软雅黑" panose="020B0503020204020204" charset="-122"/>
              <a:cs typeface="微软雅黑" panose="020B0503020204020204" charset="-122"/>
              <a:sym typeface="Times" panose="00000500000000020000"/>
            </a:endParaRPr>
          </a:p>
          <a:p>
            <a:pPr indent="0">
              <a:buNone/>
            </a:pPr>
            <a:endParaRPr sz="32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endParaRPr>
          </a:p>
        </p:txBody>
      </p:sp>
      <p:sp>
        <p:nvSpPr>
          <p:cNvPr id="12" name="圆角矩形 11"/>
          <p:cNvSpPr/>
          <p:nvPr>
            <p:custDataLst>
              <p:tags r:id="rId1"/>
            </p:custDataLst>
          </p:nvPr>
        </p:nvSpPr>
        <p:spPr>
          <a:xfrm>
            <a:off x="2210548" y="3293941"/>
            <a:ext cx="3943022" cy="919716"/>
          </a:xfrm>
          <a:prstGeom prst="roundRect">
            <a:avLst>
              <a:gd name="adj" fmla="val 20150"/>
            </a:avLst>
          </a:prstGeom>
          <a:gradFill>
            <a:gsLst>
              <a:gs pos="0">
                <a:schemeClr val="accent1"/>
              </a:gs>
              <a:gs pos="100000">
                <a:schemeClr val="accent1">
                  <a:lumMod val="80000"/>
                  <a:lumOff val="20000"/>
                </a:schemeClr>
              </a:gs>
            </a:gsLst>
            <a:lin ang="0" scaled="0"/>
          </a:gradFill>
          <a:ln>
            <a:noFill/>
          </a:ln>
          <a:effectLst>
            <a:outerShdw blurRad="127000" dist="38100" dir="2700000" algn="tl" rotWithShape="0">
              <a:schemeClr val="accent1">
                <a:alpha val="25000"/>
              </a:schemeClr>
            </a:outerShdw>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a:bodyPr>
          <a:lstStyle/>
          <a:p>
            <a:pPr lvl="0" algn="ctr" fontAlgn="auto">
              <a:lnSpc>
                <a:spcPct val="100000"/>
              </a:lnSpc>
              <a:buClrTx/>
              <a:buSzTx/>
              <a:buFont typeface="Wingdings" panose="05000000000000000000" charset="0"/>
            </a:pPr>
            <a:r>
              <a:rPr lang="zh-CN" sz="2800" b="1" dirty="0">
                <a:solidFill>
                  <a:schemeClr val="bg1"/>
                </a:solidFill>
                <a:latin typeface="微软雅黑" panose="020B0503020204020204" charset="-122"/>
                <a:ea typeface="微软雅黑" panose="020B0503020204020204" charset="-122"/>
                <a:cs typeface="微软雅黑" panose="020B0503020204020204" charset="-122"/>
                <a:sym typeface="Times" panose="00000500000000020000"/>
              </a:rPr>
              <a:t>文件校验</a:t>
            </a:r>
            <a:endParaRPr lang="zh-CN" altLang="en-US" sz="2800" b="1" spc="150" dirty="0">
              <a:solidFill>
                <a:schemeClr val="bg1"/>
              </a:solidFill>
              <a:latin typeface="微软雅黑" panose="020B0503020204020204" charset="-122"/>
              <a:ea typeface="微软雅黑" panose="020B0503020204020204" charset="-122"/>
              <a:cs typeface="微软雅黑" panose="020B0503020204020204" charset="-122"/>
              <a:sym typeface="Times" panose="00000500000000020000"/>
            </a:endParaRPr>
          </a:p>
        </p:txBody>
      </p:sp>
      <p:sp>
        <p:nvSpPr>
          <p:cNvPr id="2" name="正文"/>
          <p:cNvSpPr txBox="1"/>
          <p:nvPr>
            <p:custDataLst>
              <p:tags r:id="rId2"/>
            </p:custDataLst>
          </p:nvPr>
        </p:nvSpPr>
        <p:spPr>
          <a:xfrm>
            <a:off x="2209165" y="4581443"/>
            <a:ext cx="14194155" cy="1297268"/>
          </a:xfrm>
          <a:prstGeom prst="rect">
            <a:avLst/>
          </a:prstGeom>
          <a:noFill/>
        </p:spPr>
        <p:txBody>
          <a:bodyPr wrap="square" lIns="0" tIns="36195" rIns="0" bIns="0" rtlCol="0" anchor="t" anchorCtr="0">
            <a:normAutofit lnSpcReduction="20000"/>
          </a:bodyPr>
          <a:lstStyle/>
          <a:p>
            <a:pPr marL="800100" indent="-457200" algn="l" defTabSz="1371600" fontAlgn="auto" hangingPunct="1">
              <a:lnSpc>
                <a:spcPct val="100000"/>
              </a:lnSpc>
              <a:spcAft>
                <a:spcPts val="1000"/>
              </a:spcAft>
              <a:buFont typeface="Wingdings" panose="05000000000000000000" charset="0"/>
              <a:buChar char="l"/>
            </a:pPr>
            <a:r>
              <a:rPr sz="3110" b="1" kern="1200" spc="150">
                <a:solidFill>
                  <a:srgbClr val="0151CC"/>
                </a:solidFill>
                <a:uFill>
                  <a:solidFill>
                    <a:srgbClr val="000000"/>
                  </a:solidFill>
                </a:uFill>
                <a:latin typeface="微软雅黑" panose="020B0503020204020204" charset="-122"/>
                <a:ea typeface="微软雅黑" panose="020B0503020204020204" charset="-122"/>
                <a:sym typeface="Times" panose="00000500000000020000"/>
              </a:rPr>
              <a:t>校验常使用 MD5、SHA-1及SHA-256等哈希算法。计算的对象可以是硬盘、分区或特定文件。</a:t>
            </a:r>
          </a:p>
        </p:txBody>
      </p:sp>
      <p:sp>
        <p:nvSpPr>
          <p:cNvPr id="15" name="圆角矩形 14"/>
          <p:cNvSpPr/>
          <p:nvPr>
            <p:custDataLst>
              <p:tags r:id="rId3"/>
            </p:custDataLst>
          </p:nvPr>
        </p:nvSpPr>
        <p:spPr>
          <a:xfrm>
            <a:off x="2211931" y="6487360"/>
            <a:ext cx="3943022" cy="919716"/>
          </a:xfrm>
          <a:prstGeom prst="roundRect">
            <a:avLst>
              <a:gd name="adj" fmla="val 20150"/>
            </a:avLst>
          </a:prstGeom>
          <a:gradFill>
            <a:gsLst>
              <a:gs pos="0">
                <a:schemeClr val="accent1"/>
              </a:gs>
              <a:gs pos="100000">
                <a:schemeClr val="accent1">
                  <a:lumMod val="80000"/>
                  <a:lumOff val="20000"/>
                </a:schemeClr>
              </a:gs>
            </a:gsLst>
            <a:lin ang="0" scaled="0"/>
          </a:gradFill>
          <a:ln>
            <a:noFill/>
          </a:ln>
          <a:effectLst>
            <a:outerShdw blurRad="127000" dist="38100" dir="2700000" algn="tl" rotWithShape="0">
              <a:schemeClr val="accent1">
                <a:alpha val="25000"/>
              </a:schemeClr>
            </a:outerShdw>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a:bodyPr>
          <a:lstStyle/>
          <a:p>
            <a:pPr lvl="0" algn="ctr">
              <a:buClrTx/>
              <a:buSzTx/>
              <a:buFontTx/>
            </a:pPr>
            <a:r>
              <a:rPr lang="zh-CN" sz="2800" b="1" dirty="0">
                <a:solidFill>
                  <a:schemeClr val="bg1"/>
                </a:solidFill>
                <a:latin typeface="微软雅黑" panose="020B0503020204020204" charset="-122"/>
                <a:ea typeface="微软雅黑" panose="020B0503020204020204" charset="-122"/>
                <a:cs typeface="微软雅黑" panose="020B0503020204020204" charset="-122"/>
                <a:sym typeface="Times" panose="00000500000000020000"/>
              </a:rPr>
              <a:t>数据保护</a:t>
            </a:r>
            <a:endParaRPr lang="zh-CN" altLang="en-US" sz="2800" b="1" spc="150" dirty="0">
              <a:solidFill>
                <a:schemeClr val="bg1"/>
              </a:solidFill>
              <a:latin typeface="微软雅黑" panose="020B0503020204020204" charset="-122"/>
              <a:ea typeface="微软雅黑" panose="020B0503020204020204" charset="-122"/>
              <a:cs typeface="微软雅黑" panose="020B0503020204020204" charset="-122"/>
              <a:sym typeface="Times" panose="00000500000000020000"/>
            </a:endParaRPr>
          </a:p>
        </p:txBody>
      </p:sp>
      <p:sp>
        <p:nvSpPr>
          <p:cNvPr id="3" name="正文"/>
          <p:cNvSpPr txBox="1"/>
          <p:nvPr>
            <p:custDataLst>
              <p:tags r:id="rId4"/>
            </p:custDataLst>
          </p:nvPr>
        </p:nvSpPr>
        <p:spPr>
          <a:xfrm>
            <a:off x="2496820" y="7774940"/>
            <a:ext cx="15100935" cy="1300480"/>
          </a:xfrm>
          <a:prstGeom prst="rect">
            <a:avLst/>
          </a:prstGeom>
          <a:noFill/>
        </p:spPr>
        <p:txBody>
          <a:bodyPr wrap="square" lIns="0" tIns="36195" rIns="0" bIns="0" rtlCol="0" anchor="t" anchorCtr="0">
            <a:noAutofit/>
          </a:bodyPr>
          <a:lstStyle/>
          <a:p>
            <a:pPr marL="457200" indent="-457200" algn="l" fontAlgn="auto">
              <a:lnSpc>
                <a:spcPct val="130000"/>
              </a:lnSpc>
              <a:buFont typeface="Wingdings" panose="05000000000000000000" charset="0"/>
              <a:buChar char="l"/>
            </a:pPr>
            <a:r>
              <a:rPr sz="2800" b="1" kern="1200" spc="150">
                <a:solidFill>
                  <a:srgbClr val="0151CC"/>
                </a:solidFill>
                <a:uFill>
                  <a:solidFill>
                    <a:srgbClr val="000000"/>
                  </a:solidFill>
                </a:uFill>
                <a:latin typeface="微软雅黑" panose="020B0503020204020204" charset="-122"/>
                <a:ea typeface="微软雅黑" panose="020B0503020204020204" charset="-122"/>
                <a:sym typeface="Times" panose="00000500000000020000"/>
              </a:rPr>
              <a:t>哈希算法还可用于对重要数据的保护。早些年，部分网站因数据库信息泄露，数据库中存储的用户密码并未采用任何安全保护机制，因此，大量用户的明文密码直接泄露。此后，国内外厂商纷纷注重数据的安全保护，并多采用哈希算法来保护明文密码。</a:t>
            </a:r>
            <a:endParaRPr sz="2800" b="1" kern="1200" spc="150">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endParaRPr>
          </a:p>
          <a:p>
            <a:pPr marL="457200" indent="-457200" algn="l" fontAlgn="auto">
              <a:lnSpc>
                <a:spcPct val="130000"/>
              </a:lnSpc>
              <a:buFont typeface="Wingdings" panose="05000000000000000000" charset="0"/>
              <a:buChar char="l"/>
            </a:pPr>
            <a:endParaRPr sz="2800" b="1" kern="1200" spc="150">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prstGeom prst="rect">
            <a:avLst/>
          </a:prstGeom>
        </p:spPr>
        <p:txBody>
          <a:bodyPr>
            <a:normAutofit/>
          </a:bodyPr>
          <a:lstStyle/>
          <a:p>
            <a:r>
              <a:rPr lang="zh-CN" altLang="en-US" dirty="0">
                <a:solidFill>
                  <a:srgbClr val="FFFFFF"/>
                </a:solidFill>
              </a:rPr>
              <a:t>哈希库</a:t>
            </a:r>
          </a:p>
        </p:txBody>
      </p:sp>
      <p:sp>
        <p:nvSpPr>
          <p:cNvPr id="9" name="LNK  快捷方式，指向最近打开的文件、位置…"/>
          <p:cNvSpPr txBox="1"/>
          <p:nvPr/>
        </p:nvSpPr>
        <p:spPr>
          <a:xfrm>
            <a:off x="1079500" y="2047875"/>
            <a:ext cx="16032480" cy="7612380"/>
          </a:xfrm>
          <a:prstGeom prst="rect">
            <a:avLst/>
          </a:prstGeom>
        </p:spPr>
        <p:txBody>
          <a:bodyPr vert="horz" lIns="90000" tIns="46800" rIns="90000" bIns="46800" rtlCol="0">
            <a:noAutofit/>
          </a:bodyPr>
          <a:lstStyle>
            <a:lvl1pPr marL="342900" indent="-342900" algn="l" defTabSz="1371600" rtl="0" eaLnBrk="1" fontAlgn="auto" latinLnBrk="0" hangingPunct="1">
              <a:lnSpc>
                <a:spcPct val="150000"/>
              </a:lnSpc>
              <a:spcBef>
                <a:spcPts val="0"/>
              </a:spcBef>
              <a:spcAft>
                <a:spcPts val="1000"/>
              </a:spcAft>
              <a:buFont typeface="Arial" panose="020B0604020202020204" pitchFamily="34" charset="0"/>
              <a:buChar char="●"/>
              <a:defRPr sz="3200" b="0" i="0" u="none" strike="noStrike" kern="1200" cap="none" spc="150" normalizeH="0" baseline="0">
                <a:solidFill>
                  <a:srgbClr val="000000"/>
                </a:solidFill>
                <a:uFillTx/>
                <a:latin typeface="微软雅黑" panose="020B0503020204020204" charset="-122"/>
                <a:ea typeface="微软雅黑" panose="020B0503020204020204" charset="-122"/>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2400935"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9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indent="0">
              <a:buNone/>
            </a:pPr>
            <a:r>
              <a:rPr lang="zh-CN" sz="2800" b="1" dirty="0">
                <a:solidFill>
                  <a:srgbClr val="FF0000"/>
                </a:solidFill>
                <a:latin typeface="微软雅黑" panose="020B0503020204020204" charset="-122"/>
                <a:ea typeface="微软雅黑" panose="020B0503020204020204" charset="-122"/>
                <a:cs typeface="微软雅黑" panose="020B0503020204020204" charset="-122"/>
                <a:sym typeface="Times" panose="00000500000000020000"/>
              </a:rPr>
              <a:t>哈希库</a:t>
            </a:r>
            <a:r>
              <a:rPr lang="zh-CN" sz="2800" dirty="0">
                <a:latin typeface="微软雅黑" panose="020B0503020204020204" charset="-122"/>
                <a:ea typeface="微软雅黑" panose="020B0503020204020204" charset="-122"/>
                <a:cs typeface="微软雅黑" panose="020B0503020204020204" charset="-122"/>
                <a:sym typeface="Times" panose="00000500000000020000"/>
              </a:rPr>
              <a:t>：</a:t>
            </a:r>
            <a:r>
              <a:rPr sz="32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rPr>
              <a:t>是一个或多个哈希值组成的集合，其常用于表示一类数据。Windows操作系统中的很多程序和文件都是标准的、不易被改动，且不包含个人数据的。因此，在数字取证中，利用哈希库能够将大量的已知文件从当前案件的数据中过滤出来，从而节省后期数据搜索的时间，提升数据分析效率。</a:t>
            </a:r>
          </a:p>
        </p:txBody>
      </p:sp>
      <p:pic>
        <p:nvPicPr>
          <p:cNvPr id="2" name="图片 1"/>
          <p:cNvPicPr>
            <a:picLocks noChangeAspect="1"/>
          </p:cNvPicPr>
          <p:nvPr>
            <p:custDataLst>
              <p:tags r:id="rId1"/>
            </p:custDataLst>
          </p:nvPr>
        </p:nvPicPr>
        <p:blipFill>
          <a:blip r:embed="rId4"/>
          <a:stretch>
            <a:fillRect/>
          </a:stretch>
        </p:blipFill>
        <p:spPr>
          <a:xfrm>
            <a:off x="10655935" y="5720080"/>
            <a:ext cx="5016500" cy="3161030"/>
          </a:xfrm>
          <a:prstGeom prst="rect">
            <a:avLst/>
          </a:prstGeom>
        </p:spPr>
      </p:pic>
      <p:pic>
        <p:nvPicPr>
          <p:cNvPr id="3" name="图片 2"/>
          <p:cNvPicPr>
            <a:picLocks noChangeAspect="1"/>
          </p:cNvPicPr>
          <p:nvPr>
            <p:custDataLst>
              <p:tags r:id="rId2"/>
            </p:custDataLst>
          </p:nvPr>
        </p:nvPicPr>
        <p:blipFill>
          <a:blip r:embed="rId5"/>
          <a:stretch>
            <a:fillRect/>
          </a:stretch>
        </p:blipFill>
        <p:spPr>
          <a:xfrm>
            <a:off x="2591435" y="5720080"/>
            <a:ext cx="5424805" cy="3139440"/>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prstGeom prst="rect">
            <a:avLst/>
          </a:prstGeom>
        </p:spPr>
        <p:txBody>
          <a:bodyPr>
            <a:normAutofit/>
          </a:bodyPr>
          <a:lstStyle/>
          <a:p>
            <a:r>
              <a:rPr lang="zh-CN" altLang="en-US" dirty="0">
                <a:solidFill>
                  <a:srgbClr val="FFFFFF"/>
                </a:solidFill>
              </a:rPr>
              <a:t>哈希库</a:t>
            </a:r>
          </a:p>
        </p:txBody>
      </p:sp>
      <p:sp>
        <p:nvSpPr>
          <p:cNvPr id="9" name="LNK  快捷方式，指向最近打开的文件、位置…"/>
          <p:cNvSpPr txBox="1"/>
          <p:nvPr/>
        </p:nvSpPr>
        <p:spPr>
          <a:xfrm>
            <a:off x="1054735" y="2251710"/>
            <a:ext cx="16032480" cy="7612380"/>
          </a:xfrm>
          <a:prstGeom prst="rect">
            <a:avLst/>
          </a:prstGeom>
        </p:spPr>
        <p:txBody>
          <a:bodyPr vert="horz" lIns="90000" tIns="46800" rIns="90000" bIns="46800" rtlCol="0">
            <a:noAutofit/>
          </a:bodyPr>
          <a:lstStyle>
            <a:lvl1pPr marL="342900" indent="-342900" algn="l" defTabSz="1371600" rtl="0" eaLnBrk="1" fontAlgn="auto" latinLnBrk="0" hangingPunct="1">
              <a:lnSpc>
                <a:spcPct val="150000"/>
              </a:lnSpc>
              <a:spcBef>
                <a:spcPts val="0"/>
              </a:spcBef>
              <a:spcAft>
                <a:spcPts val="1000"/>
              </a:spcAft>
              <a:buFont typeface="Arial" panose="020B0604020202020204" pitchFamily="34" charset="0"/>
              <a:buChar char="●"/>
              <a:defRPr sz="3200" b="0" i="0" u="none" strike="noStrike" kern="1200" cap="none" spc="150" normalizeH="0" baseline="0">
                <a:solidFill>
                  <a:srgbClr val="000000"/>
                </a:solidFill>
                <a:uFillTx/>
                <a:latin typeface="微软雅黑" panose="020B0503020204020204" charset="-122"/>
                <a:ea typeface="微软雅黑" panose="020B0503020204020204" charset="-122"/>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2400935"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9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indent="0">
              <a:buNone/>
            </a:pPr>
            <a:r>
              <a:rPr sz="32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rPr>
              <a:t>调查人员经常需要在嫌疑人的计算机中查找和分析可疑的文件。手工查找和遍历的做法不仅耗时且效率低下，且容易漏掉重点的文件。利用哈希值校验功能，调查人员可以预先构建一个特定文件的哈希库，然后将哈希库中保存的哈希值与磁盘中的所有文件的值进行比较，从而将查找和筛选的过程自动化，这种方法称为</a:t>
            </a:r>
            <a:r>
              <a:rPr sz="3200" b="1">
                <a:solidFill>
                  <a:srgbClr val="FF0000"/>
                </a:solidFill>
                <a:uFill>
                  <a:solidFill>
                    <a:srgbClr val="000000"/>
                  </a:solidFill>
                </a:uFill>
                <a:latin typeface="微软雅黑" panose="020B0503020204020204" charset="-122"/>
                <a:ea typeface="微软雅黑" panose="020B0503020204020204" charset="-122"/>
                <a:cs typeface="+mj-cs"/>
                <a:sym typeface="Times" panose="00000500000000020000"/>
              </a:rPr>
              <a:t>哈希比对。</a:t>
            </a:r>
            <a:endParaRPr sz="32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endParaRPr>
          </a:p>
          <a:p>
            <a:pPr indent="0">
              <a:buNone/>
            </a:pPr>
            <a:endParaRPr lang="zh-CN" sz="2800" dirty="0">
              <a:latin typeface="微软雅黑" panose="020B0503020204020204" charset="-122"/>
              <a:ea typeface="微软雅黑" panose="020B0503020204020204" charset="-122"/>
              <a:cs typeface="微软雅黑" panose="020B0503020204020204" charset="-122"/>
              <a:sym typeface="Times" panose="00000500000000020000"/>
            </a:endParaRPr>
          </a:p>
        </p:txBody>
      </p:sp>
      <p:pic>
        <p:nvPicPr>
          <p:cNvPr id="4" name="图片 3"/>
          <p:cNvPicPr>
            <a:picLocks noChangeAspect="1"/>
          </p:cNvPicPr>
          <p:nvPr>
            <p:custDataLst>
              <p:tags r:id="rId1"/>
            </p:custDataLst>
          </p:nvPr>
        </p:nvPicPr>
        <p:blipFill>
          <a:blip r:embed="rId3"/>
          <a:stretch>
            <a:fillRect/>
          </a:stretch>
        </p:blipFill>
        <p:spPr>
          <a:xfrm>
            <a:off x="5399405" y="5720080"/>
            <a:ext cx="5275580" cy="3271520"/>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prstGeom prst="rect">
            <a:avLst/>
          </a:prstGeom>
        </p:spPr>
        <p:txBody>
          <a:bodyPr>
            <a:normAutofit/>
          </a:bodyPr>
          <a:lstStyle/>
          <a:p>
            <a:r>
              <a:rPr lang="zh-CN" altLang="en-US">
                <a:sym typeface="+mn-ea"/>
              </a:rPr>
              <a:t>文件指纹搜索</a:t>
            </a:r>
            <a:r>
              <a:rPr lang="en-US" altLang="zh-CN">
                <a:sym typeface="+mn-ea"/>
              </a:rPr>
              <a:t>/</a:t>
            </a:r>
            <a:r>
              <a:rPr lang="zh-CN" altLang="en-US">
                <a:sym typeface="+mn-ea"/>
              </a:rPr>
              <a:t>哈希比对</a:t>
            </a:r>
            <a:endParaRPr lang="zh-CN" altLang="en-US" dirty="0">
              <a:solidFill>
                <a:srgbClr val="FFFFFF"/>
              </a:solidFill>
            </a:endParaRPr>
          </a:p>
        </p:txBody>
      </p:sp>
      <p:sp>
        <p:nvSpPr>
          <p:cNvPr id="2" name="LNK  快捷方式，指向最近打开的文件、位置…"/>
          <p:cNvSpPr txBox="1"/>
          <p:nvPr>
            <p:custDataLst>
              <p:tags r:id="rId1"/>
            </p:custDataLst>
          </p:nvPr>
        </p:nvSpPr>
        <p:spPr>
          <a:xfrm>
            <a:off x="791210" y="1913255"/>
            <a:ext cx="16160115" cy="7779385"/>
          </a:xfrm>
          <a:prstGeom prst="rect">
            <a:avLst/>
          </a:prstGeom>
        </p:spPr>
        <p:txBody>
          <a:bodyPr vert="horz" lIns="90000" tIns="46800" rIns="90000" bIns="46800" rtlCol="0">
            <a:noAutofit/>
          </a:bodyPr>
          <a:lstStyle>
            <a:lvl1pPr marL="342900" indent="-342900" algn="l" defTabSz="1371600" rtl="0" eaLnBrk="1" fontAlgn="auto" latinLnBrk="0" hangingPunct="1">
              <a:lnSpc>
                <a:spcPct val="150000"/>
              </a:lnSpc>
              <a:spcBef>
                <a:spcPts val="0"/>
              </a:spcBef>
              <a:spcAft>
                <a:spcPts val="1000"/>
              </a:spcAft>
              <a:buFont typeface="Arial" panose="020B0604020202020204" pitchFamily="34" charset="0"/>
              <a:buChar char="●"/>
              <a:defRPr sz="3200" b="0" i="0" u="none" strike="noStrike" kern="1200" cap="none" spc="150" normalizeH="0" baseline="0">
                <a:solidFill>
                  <a:srgbClr val="000000"/>
                </a:solidFill>
                <a:uFillTx/>
                <a:latin typeface="微软雅黑" panose="020B0503020204020204" charset="-122"/>
                <a:ea typeface="微软雅黑" panose="020B0503020204020204" charset="-122"/>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2400935"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9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indent="0">
              <a:buNone/>
            </a:pPr>
            <a:r>
              <a:rPr sz="3200" b="1">
                <a:solidFill>
                  <a:srgbClr val="FF0000"/>
                </a:solidFill>
                <a:uFill>
                  <a:solidFill>
                    <a:srgbClr val="000000"/>
                  </a:solidFill>
                </a:uFill>
                <a:latin typeface="微软雅黑" panose="020B0503020204020204" charset="-122"/>
                <a:ea typeface="微软雅黑" panose="020B0503020204020204" charset="-122"/>
                <a:cs typeface="+mj-cs"/>
                <a:sym typeface="Times" panose="00000500000000020000"/>
              </a:rPr>
              <a:t>文件指纹搜索</a:t>
            </a:r>
            <a:r>
              <a:rPr sz="32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rPr>
              <a:t>是取证分析中的一种常用技术，用于在嫌疑人使用的磁盘中识别或验证已知的文件。假设在某起案件中发现了一批文件，其中有一部分属于正常的、与案件无关的文件，还有一部分可能是重要的、案件需要关注的文件。为了找到这些需要关注的数据，</a:t>
            </a:r>
            <a:r>
              <a:rPr sz="3200" b="1">
                <a:solidFill>
                  <a:srgbClr val="FF0000"/>
                </a:solidFill>
                <a:uFill>
                  <a:solidFill>
                    <a:srgbClr val="000000"/>
                  </a:solidFill>
                </a:uFill>
                <a:latin typeface="微软雅黑" panose="020B0503020204020204" charset="-122"/>
                <a:ea typeface="微软雅黑" panose="020B0503020204020204" charset="-122"/>
                <a:cs typeface="+mj-cs"/>
                <a:sym typeface="Times" panose="00000500000000020000"/>
              </a:rPr>
              <a:t>步骤如下：</a:t>
            </a:r>
            <a:endParaRPr sz="32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endParaRPr>
          </a:p>
          <a:p>
            <a:pPr indent="0">
              <a:buNone/>
            </a:pPr>
            <a:endParaRPr sz="32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endParaRPr>
          </a:p>
        </p:txBody>
      </p:sp>
      <p:sp>
        <p:nvSpPr>
          <p:cNvPr id="6" name="Freeform 10"/>
          <p:cNvSpPr>
            <a:spLocks noEditPoints="1"/>
          </p:cNvSpPr>
          <p:nvPr>
            <p:custDataLst>
              <p:tags r:id="rId2"/>
            </p:custDataLst>
          </p:nvPr>
        </p:nvSpPr>
        <p:spPr bwMode="auto">
          <a:xfrm>
            <a:off x="9961308" y="5384639"/>
            <a:ext cx="4690560" cy="2510586"/>
          </a:xfrm>
          <a:custGeom>
            <a:avLst/>
            <a:gdLst>
              <a:gd name="T0" fmla="*/ 0 w 757"/>
              <a:gd name="T1" fmla="*/ 405 h 405"/>
              <a:gd name="T2" fmla="*/ 23 w 757"/>
              <a:gd name="T3" fmla="*/ 387 h 405"/>
              <a:gd name="T4" fmla="*/ 0 w 757"/>
              <a:gd name="T5" fmla="*/ 369 h 405"/>
              <a:gd name="T6" fmla="*/ 150 w 757"/>
              <a:gd name="T7" fmla="*/ 369 h 405"/>
              <a:gd name="T8" fmla="*/ 217 w 757"/>
              <a:gd name="T9" fmla="*/ 405 h 405"/>
              <a:gd name="T10" fmla="*/ 0 w 757"/>
              <a:gd name="T11" fmla="*/ 405 h 405"/>
              <a:gd name="T12" fmla="*/ 757 w 757"/>
              <a:gd name="T13" fmla="*/ 369 h 405"/>
              <a:gd name="T14" fmla="*/ 285 w 757"/>
              <a:gd name="T15" fmla="*/ 369 h 405"/>
              <a:gd name="T16" fmla="*/ 119 w 757"/>
              <a:gd name="T17" fmla="*/ 203 h 405"/>
              <a:gd name="T18" fmla="*/ 285 w 757"/>
              <a:gd name="T19" fmla="*/ 37 h 405"/>
              <a:gd name="T20" fmla="*/ 451 w 757"/>
              <a:gd name="T21" fmla="*/ 203 h 405"/>
              <a:gd name="T22" fmla="*/ 345 w 757"/>
              <a:gd name="T23" fmla="*/ 358 h 405"/>
              <a:gd name="T24" fmla="*/ 416 w 757"/>
              <a:gd name="T25" fmla="*/ 358 h 405"/>
              <a:gd name="T26" fmla="*/ 488 w 757"/>
              <a:gd name="T27" fmla="*/ 203 h 405"/>
              <a:gd name="T28" fmla="*/ 285 w 757"/>
              <a:gd name="T29" fmla="*/ 0 h 405"/>
              <a:gd name="T30" fmla="*/ 82 w 757"/>
              <a:gd name="T31" fmla="*/ 203 h 405"/>
              <a:gd name="T32" fmla="*/ 285 w 757"/>
              <a:gd name="T33" fmla="*/ 405 h 405"/>
              <a:gd name="T34" fmla="*/ 757 w 757"/>
              <a:gd name="T35" fmla="*/ 405 h 405"/>
              <a:gd name="T36" fmla="*/ 757 w 757"/>
              <a:gd name="T37" fmla="*/ 369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7" h="405">
                <a:moveTo>
                  <a:pt x="0" y="405"/>
                </a:moveTo>
                <a:cubicBezTo>
                  <a:pt x="23" y="387"/>
                  <a:pt x="23" y="387"/>
                  <a:pt x="23" y="387"/>
                </a:cubicBezTo>
                <a:cubicBezTo>
                  <a:pt x="0" y="369"/>
                  <a:pt x="0" y="369"/>
                  <a:pt x="0" y="369"/>
                </a:cubicBezTo>
                <a:cubicBezTo>
                  <a:pt x="150" y="369"/>
                  <a:pt x="150" y="369"/>
                  <a:pt x="150" y="369"/>
                </a:cubicBezTo>
                <a:cubicBezTo>
                  <a:pt x="170" y="385"/>
                  <a:pt x="193" y="397"/>
                  <a:pt x="217" y="405"/>
                </a:cubicBezTo>
                <a:lnTo>
                  <a:pt x="0" y="405"/>
                </a:lnTo>
                <a:close/>
                <a:moveTo>
                  <a:pt x="757" y="369"/>
                </a:moveTo>
                <a:cubicBezTo>
                  <a:pt x="285" y="369"/>
                  <a:pt x="285" y="369"/>
                  <a:pt x="285" y="369"/>
                </a:cubicBezTo>
                <a:cubicBezTo>
                  <a:pt x="194" y="369"/>
                  <a:pt x="119" y="294"/>
                  <a:pt x="119" y="203"/>
                </a:cubicBezTo>
                <a:cubicBezTo>
                  <a:pt x="119" y="111"/>
                  <a:pt x="194" y="37"/>
                  <a:pt x="285" y="37"/>
                </a:cubicBezTo>
                <a:cubicBezTo>
                  <a:pt x="377" y="37"/>
                  <a:pt x="451" y="111"/>
                  <a:pt x="451" y="203"/>
                </a:cubicBezTo>
                <a:cubicBezTo>
                  <a:pt x="451" y="273"/>
                  <a:pt x="407" y="334"/>
                  <a:pt x="345" y="358"/>
                </a:cubicBezTo>
                <a:cubicBezTo>
                  <a:pt x="416" y="358"/>
                  <a:pt x="416" y="358"/>
                  <a:pt x="416" y="358"/>
                </a:cubicBezTo>
                <a:cubicBezTo>
                  <a:pt x="460" y="320"/>
                  <a:pt x="488" y="265"/>
                  <a:pt x="488" y="203"/>
                </a:cubicBezTo>
                <a:cubicBezTo>
                  <a:pt x="488" y="91"/>
                  <a:pt x="397" y="0"/>
                  <a:pt x="285" y="0"/>
                </a:cubicBezTo>
                <a:cubicBezTo>
                  <a:pt x="173" y="0"/>
                  <a:pt x="82" y="91"/>
                  <a:pt x="82" y="203"/>
                </a:cubicBezTo>
                <a:cubicBezTo>
                  <a:pt x="82" y="315"/>
                  <a:pt x="173" y="405"/>
                  <a:pt x="285" y="405"/>
                </a:cubicBezTo>
                <a:cubicBezTo>
                  <a:pt x="757" y="405"/>
                  <a:pt x="757" y="405"/>
                  <a:pt x="757" y="405"/>
                </a:cubicBezTo>
                <a:lnTo>
                  <a:pt x="757" y="369"/>
                </a:lnTo>
                <a:close/>
              </a:path>
            </a:pathLst>
          </a:custGeom>
          <a:gradFill>
            <a:gsLst>
              <a:gs pos="33000">
                <a:schemeClr val="accent1"/>
              </a:gs>
              <a:gs pos="99999">
                <a:schemeClr val="accent1">
                  <a:lumMod val="40000"/>
                  <a:lumOff val="60000"/>
                </a:schemeClr>
              </a:gs>
            </a:gsLst>
            <a:lin ang="108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pPr>
            <a:endParaRPr kumimoji="0" lang="ru-RU"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Freeform 6"/>
          <p:cNvSpPr>
            <a:spLocks noEditPoints="1"/>
          </p:cNvSpPr>
          <p:nvPr>
            <p:custDataLst>
              <p:tags r:id="rId3"/>
            </p:custDataLst>
          </p:nvPr>
        </p:nvSpPr>
        <p:spPr bwMode="auto">
          <a:xfrm>
            <a:off x="1760538" y="5377676"/>
            <a:ext cx="4690560" cy="2517518"/>
          </a:xfrm>
          <a:custGeom>
            <a:avLst/>
            <a:gdLst>
              <a:gd name="T0" fmla="*/ 404 w 755"/>
              <a:gd name="T1" fmla="*/ 405 h 405"/>
              <a:gd name="T2" fmla="*/ 0 w 755"/>
              <a:gd name="T3" fmla="*/ 405 h 405"/>
              <a:gd name="T4" fmla="*/ 0 w 755"/>
              <a:gd name="T5" fmla="*/ 369 h 405"/>
              <a:gd name="T6" fmla="*/ 337 w 755"/>
              <a:gd name="T7" fmla="*/ 369 h 405"/>
              <a:gd name="T8" fmla="*/ 404 w 755"/>
              <a:gd name="T9" fmla="*/ 405 h 405"/>
              <a:gd name="T10" fmla="*/ 733 w 755"/>
              <a:gd name="T11" fmla="*/ 369 h 405"/>
              <a:gd name="T12" fmla="*/ 472 w 755"/>
              <a:gd name="T13" fmla="*/ 369 h 405"/>
              <a:gd name="T14" fmla="*/ 306 w 755"/>
              <a:gd name="T15" fmla="*/ 203 h 405"/>
              <a:gd name="T16" fmla="*/ 472 w 755"/>
              <a:gd name="T17" fmla="*/ 37 h 405"/>
              <a:gd name="T18" fmla="*/ 638 w 755"/>
              <a:gd name="T19" fmla="*/ 203 h 405"/>
              <a:gd name="T20" fmla="*/ 531 w 755"/>
              <a:gd name="T21" fmla="*/ 358 h 405"/>
              <a:gd name="T22" fmla="*/ 603 w 755"/>
              <a:gd name="T23" fmla="*/ 358 h 405"/>
              <a:gd name="T24" fmla="*/ 675 w 755"/>
              <a:gd name="T25" fmla="*/ 203 h 405"/>
              <a:gd name="T26" fmla="*/ 472 w 755"/>
              <a:gd name="T27" fmla="*/ 0 h 405"/>
              <a:gd name="T28" fmla="*/ 269 w 755"/>
              <a:gd name="T29" fmla="*/ 203 h 405"/>
              <a:gd name="T30" fmla="*/ 472 w 755"/>
              <a:gd name="T31" fmla="*/ 405 h 405"/>
              <a:gd name="T32" fmla="*/ 733 w 755"/>
              <a:gd name="T33" fmla="*/ 405 h 405"/>
              <a:gd name="T34" fmla="*/ 755 w 755"/>
              <a:gd name="T35" fmla="*/ 387 h 405"/>
              <a:gd name="T36" fmla="*/ 733 w 755"/>
              <a:gd name="T37" fmla="*/ 369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5" h="405">
                <a:moveTo>
                  <a:pt x="404" y="405"/>
                </a:moveTo>
                <a:cubicBezTo>
                  <a:pt x="0" y="405"/>
                  <a:pt x="0" y="405"/>
                  <a:pt x="0" y="405"/>
                </a:cubicBezTo>
                <a:cubicBezTo>
                  <a:pt x="0" y="369"/>
                  <a:pt x="0" y="369"/>
                  <a:pt x="0" y="369"/>
                </a:cubicBezTo>
                <a:cubicBezTo>
                  <a:pt x="337" y="369"/>
                  <a:pt x="337" y="369"/>
                  <a:pt x="337" y="369"/>
                </a:cubicBezTo>
                <a:cubicBezTo>
                  <a:pt x="357" y="385"/>
                  <a:pt x="379" y="397"/>
                  <a:pt x="404" y="405"/>
                </a:cubicBezTo>
                <a:close/>
                <a:moveTo>
                  <a:pt x="733" y="369"/>
                </a:moveTo>
                <a:cubicBezTo>
                  <a:pt x="472" y="369"/>
                  <a:pt x="472" y="369"/>
                  <a:pt x="472" y="369"/>
                </a:cubicBezTo>
                <a:cubicBezTo>
                  <a:pt x="380" y="369"/>
                  <a:pt x="306" y="294"/>
                  <a:pt x="306" y="203"/>
                </a:cubicBezTo>
                <a:cubicBezTo>
                  <a:pt x="306" y="111"/>
                  <a:pt x="380" y="37"/>
                  <a:pt x="472" y="37"/>
                </a:cubicBezTo>
                <a:cubicBezTo>
                  <a:pt x="563" y="37"/>
                  <a:pt x="638" y="111"/>
                  <a:pt x="638" y="203"/>
                </a:cubicBezTo>
                <a:cubicBezTo>
                  <a:pt x="638" y="273"/>
                  <a:pt x="593" y="334"/>
                  <a:pt x="531" y="358"/>
                </a:cubicBezTo>
                <a:cubicBezTo>
                  <a:pt x="603" y="358"/>
                  <a:pt x="603" y="358"/>
                  <a:pt x="603" y="358"/>
                </a:cubicBezTo>
                <a:cubicBezTo>
                  <a:pt x="647" y="320"/>
                  <a:pt x="675" y="265"/>
                  <a:pt x="675" y="203"/>
                </a:cubicBezTo>
                <a:cubicBezTo>
                  <a:pt x="675" y="91"/>
                  <a:pt x="584" y="0"/>
                  <a:pt x="472" y="0"/>
                </a:cubicBezTo>
                <a:cubicBezTo>
                  <a:pt x="360" y="0"/>
                  <a:pt x="269" y="91"/>
                  <a:pt x="269" y="203"/>
                </a:cubicBezTo>
                <a:cubicBezTo>
                  <a:pt x="269" y="315"/>
                  <a:pt x="360" y="405"/>
                  <a:pt x="472" y="405"/>
                </a:cubicBezTo>
                <a:cubicBezTo>
                  <a:pt x="733" y="405"/>
                  <a:pt x="733" y="405"/>
                  <a:pt x="733" y="405"/>
                </a:cubicBezTo>
                <a:cubicBezTo>
                  <a:pt x="755" y="387"/>
                  <a:pt x="755" y="387"/>
                  <a:pt x="755" y="387"/>
                </a:cubicBezTo>
                <a:lnTo>
                  <a:pt x="733" y="369"/>
                </a:lnTo>
                <a:close/>
              </a:path>
            </a:pathLst>
          </a:custGeom>
          <a:gradFill>
            <a:gsLst>
              <a:gs pos="33000">
                <a:schemeClr val="accent1"/>
              </a:gs>
              <a:gs pos="99999">
                <a:schemeClr val="accent1">
                  <a:lumMod val="40000"/>
                  <a:lumOff val="60000"/>
                </a:schemeClr>
              </a:gs>
            </a:gsLst>
            <a:lin ang="108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pPr>
            <a:endParaRPr kumimoji="0" lang="ru-RU"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8" name="Freeform 7"/>
          <p:cNvSpPr>
            <a:spLocks noEditPoints="1"/>
          </p:cNvSpPr>
          <p:nvPr>
            <p:custDataLst>
              <p:tags r:id="rId4"/>
            </p:custDataLst>
          </p:nvPr>
        </p:nvSpPr>
        <p:spPr bwMode="auto">
          <a:xfrm>
            <a:off x="6439530" y="5377676"/>
            <a:ext cx="3535402" cy="2517518"/>
          </a:xfrm>
          <a:custGeom>
            <a:avLst/>
            <a:gdLst>
              <a:gd name="T0" fmla="*/ 0 w 569"/>
              <a:gd name="T1" fmla="*/ 405 h 405"/>
              <a:gd name="T2" fmla="*/ 22 w 569"/>
              <a:gd name="T3" fmla="*/ 387 h 405"/>
              <a:gd name="T4" fmla="*/ 0 w 569"/>
              <a:gd name="T5" fmla="*/ 369 h 405"/>
              <a:gd name="T6" fmla="*/ 150 w 569"/>
              <a:gd name="T7" fmla="*/ 369 h 405"/>
              <a:gd name="T8" fmla="*/ 217 w 569"/>
              <a:gd name="T9" fmla="*/ 405 h 405"/>
              <a:gd name="T10" fmla="*/ 0 w 569"/>
              <a:gd name="T11" fmla="*/ 405 h 405"/>
              <a:gd name="T12" fmla="*/ 546 w 569"/>
              <a:gd name="T13" fmla="*/ 369 h 405"/>
              <a:gd name="T14" fmla="*/ 285 w 569"/>
              <a:gd name="T15" fmla="*/ 369 h 405"/>
              <a:gd name="T16" fmla="*/ 119 w 569"/>
              <a:gd name="T17" fmla="*/ 203 h 405"/>
              <a:gd name="T18" fmla="*/ 285 w 569"/>
              <a:gd name="T19" fmla="*/ 37 h 405"/>
              <a:gd name="T20" fmla="*/ 451 w 569"/>
              <a:gd name="T21" fmla="*/ 203 h 405"/>
              <a:gd name="T22" fmla="*/ 345 w 569"/>
              <a:gd name="T23" fmla="*/ 358 h 405"/>
              <a:gd name="T24" fmla="*/ 416 w 569"/>
              <a:gd name="T25" fmla="*/ 358 h 405"/>
              <a:gd name="T26" fmla="*/ 488 w 569"/>
              <a:gd name="T27" fmla="*/ 203 h 405"/>
              <a:gd name="T28" fmla="*/ 285 w 569"/>
              <a:gd name="T29" fmla="*/ 0 h 405"/>
              <a:gd name="T30" fmla="*/ 82 w 569"/>
              <a:gd name="T31" fmla="*/ 203 h 405"/>
              <a:gd name="T32" fmla="*/ 285 w 569"/>
              <a:gd name="T33" fmla="*/ 405 h 405"/>
              <a:gd name="T34" fmla="*/ 546 w 569"/>
              <a:gd name="T35" fmla="*/ 405 h 405"/>
              <a:gd name="T36" fmla="*/ 569 w 569"/>
              <a:gd name="T37" fmla="*/ 387 h 405"/>
              <a:gd name="T38" fmla="*/ 546 w 569"/>
              <a:gd name="T39" fmla="*/ 369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9" h="405">
                <a:moveTo>
                  <a:pt x="0" y="405"/>
                </a:moveTo>
                <a:cubicBezTo>
                  <a:pt x="22" y="387"/>
                  <a:pt x="22" y="387"/>
                  <a:pt x="22" y="387"/>
                </a:cubicBezTo>
                <a:cubicBezTo>
                  <a:pt x="0" y="369"/>
                  <a:pt x="0" y="369"/>
                  <a:pt x="0" y="369"/>
                </a:cubicBezTo>
                <a:cubicBezTo>
                  <a:pt x="150" y="369"/>
                  <a:pt x="150" y="369"/>
                  <a:pt x="150" y="369"/>
                </a:cubicBezTo>
                <a:cubicBezTo>
                  <a:pt x="170" y="385"/>
                  <a:pt x="193" y="397"/>
                  <a:pt x="217" y="405"/>
                </a:cubicBezTo>
                <a:lnTo>
                  <a:pt x="0" y="405"/>
                </a:lnTo>
                <a:close/>
                <a:moveTo>
                  <a:pt x="546" y="369"/>
                </a:moveTo>
                <a:cubicBezTo>
                  <a:pt x="285" y="369"/>
                  <a:pt x="285" y="369"/>
                  <a:pt x="285" y="369"/>
                </a:cubicBezTo>
                <a:cubicBezTo>
                  <a:pt x="194" y="369"/>
                  <a:pt x="119" y="294"/>
                  <a:pt x="119" y="203"/>
                </a:cubicBezTo>
                <a:cubicBezTo>
                  <a:pt x="119" y="111"/>
                  <a:pt x="194" y="37"/>
                  <a:pt x="285" y="37"/>
                </a:cubicBezTo>
                <a:cubicBezTo>
                  <a:pt x="377" y="37"/>
                  <a:pt x="451" y="111"/>
                  <a:pt x="451" y="203"/>
                </a:cubicBezTo>
                <a:cubicBezTo>
                  <a:pt x="451" y="273"/>
                  <a:pt x="407" y="334"/>
                  <a:pt x="345" y="358"/>
                </a:cubicBezTo>
                <a:cubicBezTo>
                  <a:pt x="416" y="358"/>
                  <a:pt x="416" y="358"/>
                  <a:pt x="416" y="358"/>
                </a:cubicBezTo>
                <a:cubicBezTo>
                  <a:pt x="460" y="320"/>
                  <a:pt x="488" y="265"/>
                  <a:pt x="488" y="203"/>
                </a:cubicBezTo>
                <a:cubicBezTo>
                  <a:pt x="488" y="91"/>
                  <a:pt x="397" y="0"/>
                  <a:pt x="285" y="0"/>
                </a:cubicBezTo>
                <a:cubicBezTo>
                  <a:pt x="173" y="0"/>
                  <a:pt x="82" y="91"/>
                  <a:pt x="82" y="203"/>
                </a:cubicBezTo>
                <a:cubicBezTo>
                  <a:pt x="82" y="315"/>
                  <a:pt x="173" y="405"/>
                  <a:pt x="285" y="405"/>
                </a:cubicBezTo>
                <a:cubicBezTo>
                  <a:pt x="546" y="405"/>
                  <a:pt x="546" y="405"/>
                  <a:pt x="546" y="405"/>
                </a:cubicBezTo>
                <a:cubicBezTo>
                  <a:pt x="569" y="387"/>
                  <a:pt x="569" y="387"/>
                  <a:pt x="569" y="387"/>
                </a:cubicBezTo>
                <a:lnTo>
                  <a:pt x="546" y="369"/>
                </a:lnTo>
                <a:close/>
              </a:path>
            </a:pathLst>
          </a:custGeom>
          <a:gradFill>
            <a:gsLst>
              <a:gs pos="33000">
                <a:schemeClr val="accent1"/>
              </a:gs>
              <a:gs pos="99999">
                <a:schemeClr val="accent1">
                  <a:lumMod val="40000"/>
                  <a:lumOff val="60000"/>
                </a:schemeClr>
              </a:gs>
            </a:gsLst>
            <a:lin ang="108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pPr>
            <a:endParaRPr kumimoji="0" lang="ru-RU"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20" name="标题"/>
          <p:cNvSpPr txBox="1"/>
          <p:nvPr>
            <p:custDataLst>
              <p:tags r:id="rId5"/>
            </p:custDataLst>
          </p:nvPr>
        </p:nvSpPr>
        <p:spPr>
          <a:xfrm>
            <a:off x="3056042" y="8182740"/>
            <a:ext cx="2967784" cy="1771520"/>
          </a:xfrm>
          <a:prstGeom prst="rect">
            <a:avLst/>
          </a:prstGeom>
          <a:noFill/>
        </p:spPr>
        <p:txBody>
          <a:bodyPr wrap="square" lIns="0" tIns="0" rIns="0" bIns="0" rtlCol="0" anchor="b">
            <a:normAutofit/>
          </a:bodyPr>
          <a:lstStyle/>
          <a:p>
            <a:pPr algn="ctr"/>
            <a:r>
              <a:rPr sz="2400" b="1">
                <a:solidFill>
                  <a:srgbClr val="0151CC"/>
                </a:solidFill>
                <a:uFill>
                  <a:solidFill>
                    <a:srgbClr val="000000"/>
                  </a:solidFill>
                </a:uFill>
                <a:latin typeface="微软雅黑" panose="020B0503020204020204" charset="-122"/>
                <a:ea typeface="微软雅黑" panose="020B0503020204020204" charset="-122"/>
                <a:sym typeface="Times" panose="00000500000000020000"/>
              </a:rPr>
              <a:t>创建一个包含所有文件散列值的数据库，称为哈希库库。</a:t>
            </a:r>
            <a:endParaRPr sz="24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endParaRPr>
          </a:p>
          <a:p>
            <a:pPr algn="ctr"/>
            <a:endParaRPr kumimoji="0" lang="zh-CN" altLang="en-US" sz="2400" b="1" i="0" u="none" strike="noStrike" kern="1200" cap="none" spc="300" normalizeH="0" baseline="0" noProof="0" dirty="0">
              <a:ln>
                <a:noFill/>
              </a:ln>
              <a:solidFill>
                <a:srgbClr val="000000">
                  <a:lumMod val="85000"/>
                  <a:lumOff val="15000"/>
                </a:srgbClr>
              </a:solidFill>
              <a:effectLst/>
              <a:uLnTx/>
              <a:uFillTx/>
              <a:latin typeface="+mj-ea"/>
              <a:ea typeface="+mj-ea"/>
              <a:cs typeface="+mn-cs"/>
            </a:endParaRPr>
          </a:p>
        </p:txBody>
      </p:sp>
      <p:sp>
        <p:nvSpPr>
          <p:cNvPr id="11" name="标题"/>
          <p:cNvSpPr txBox="1"/>
          <p:nvPr>
            <p:custDataLst>
              <p:tags r:id="rId6"/>
            </p:custDataLst>
          </p:nvPr>
        </p:nvSpPr>
        <p:spPr>
          <a:xfrm>
            <a:off x="6784779" y="8312593"/>
            <a:ext cx="3337159" cy="1371196"/>
          </a:xfrm>
          <a:prstGeom prst="rect">
            <a:avLst/>
          </a:prstGeom>
          <a:noFill/>
        </p:spPr>
        <p:txBody>
          <a:bodyPr wrap="square" lIns="0" tIns="0" rIns="0" bIns="0" rtlCol="0" anchor="b">
            <a:normAutofit fontScale="80000"/>
          </a:bodyPr>
          <a:lstStyle/>
          <a:p>
            <a:pPr marL="0" marR="0" lvl="0" indent="0" algn="ctr" defTabSz="914400" rtl="0" eaLnBrk="1" fontAlgn="auto" latinLnBrk="0" hangingPunct="1">
              <a:lnSpc>
                <a:spcPct val="100000"/>
              </a:lnSpc>
              <a:spcBef>
                <a:spcPts val="0"/>
              </a:spcBef>
              <a:spcAft>
                <a:spcPts val="0"/>
              </a:spcAft>
              <a:buClrTx/>
              <a:buSzTx/>
              <a:buFontTx/>
              <a:buNone/>
            </a:pPr>
            <a:r>
              <a:rPr sz="3430" b="1">
                <a:solidFill>
                  <a:srgbClr val="0151CC"/>
                </a:solidFill>
                <a:uFill>
                  <a:solidFill>
                    <a:srgbClr val="000000"/>
                  </a:solidFill>
                </a:uFill>
                <a:latin typeface="微软雅黑" panose="020B0503020204020204" charset="-122"/>
                <a:ea typeface="微软雅黑" panose="020B0503020204020204" charset="-122"/>
                <a:sym typeface="Times" panose="00000500000000020000"/>
              </a:rPr>
              <a:t>使用哈希函数</a:t>
            </a:r>
          </a:p>
          <a:p>
            <a:pPr marL="0" marR="0" lvl="0" indent="0" algn="ctr" defTabSz="914400" rtl="0" eaLnBrk="1" fontAlgn="auto" latinLnBrk="0" hangingPunct="1">
              <a:lnSpc>
                <a:spcPct val="100000"/>
              </a:lnSpc>
              <a:spcBef>
                <a:spcPts val="0"/>
              </a:spcBef>
              <a:spcAft>
                <a:spcPts val="0"/>
              </a:spcAft>
              <a:buClrTx/>
              <a:buSzTx/>
              <a:buFontTx/>
              <a:buNone/>
            </a:pPr>
            <a:r>
              <a:rPr sz="3430" b="1">
                <a:solidFill>
                  <a:srgbClr val="0151CC"/>
                </a:solidFill>
                <a:uFill>
                  <a:solidFill>
                    <a:srgbClr val="000000"/>
                  </a:solidFill>
                </a:uFill>
                <a:latin typeface="微软雅黑" panose="020B0503020204020204" charset="-122"/>
                <a:ea typeface="微软雅黑" panose="020B0503020204020204" charset="-122"/>
                <a:sym typeface="Times" panose="00000500000000020000"/>
              </a:rPr>
              <a:t>生成所有需关注</a:t>
            </a:r>
          </a:p>
          <a:p>
            <a:pPr marL="0" marR="0" lvl="0" indent="0" algn="ctr" defTabSz="914400" rtl="0" eaLnBrk="1" fontAlgn="auto" latinLnBrk="0" hangingPunct="1">
              <a:lnSpc>
                <a:spcPct val="100000"/>
              </a:lnSpc>
              <a:spcBef>
                <a:spcPts val="0"/>
              </a:spcBef>
              <a:spcAft>
                <a:spcPts val="0"/>
              </a:spcAft>
              <a:buClrTx/>
              <a:buSzTx/>
              <a:buFontTx/>
              <a:buNone/>
            </a:pPr>
            <a:r>
              <a:rPr sz="3430" b="1">
                <a:solidFill>
                  <a:srgbClr val="0151CC"/>
                </a:solidFill>
                <a:uFill>
                  <a:solidFill>
                    <a:srgbClr val="000000"/>
                  </a:solidFill>
                </a:uFill>
                <a:latin typeface="微软雅黑" panose="020B0503020204020204" charset="-122"/>
                <a:ea typeface="微软雅黑" panose="020B0503020204020204" charset="-122"/>
                <a:sym typeface="Times" panose="00000500000000020000"/>
              </a:rPr>
              <a:t>文件的散列值</a:t>
            </a:r>
            <a:r>
              <a:rPr sz="4000" b="1">
                <a:solidFill>
                  <a:srgbClr val="0151CC"/>
                </a:solidFill>
                <a:uFill>
                  <a:solidFill>
                    <a:srgbClr val="000000"/>
                  </a:solidFill>
                </a:uFill>
                <a:latin typeface="微软雅黑" panose="020B0503020204020204" charset="-122"/>
                <a:ea typeface="微软雅黑" panose="020B0503020204020204" charset="-122"/>
                <a:sym typeface="Times" panose="00000500000000020000"/>
              </a:rPr>
              <a:t>。</a:t>
            </a:r>
            <a:endParaRPr kumimoji="0" lang="zh-CN" altLang="en-US" sz="4000" b="1" i="0" u="none" strike="noStrike" kern="1200" cap="none" spc="300" normalizeH="0" baseline="0" noProof="0" dirty="0">
              <a:ln>
                <a:noFill/>
              </a:ln>
              <a:solidFill>
                <a:srgbClr val="000000">
                  <a:lumMod val="85000"/>
                  <a:lumOff val="15000"/>
                </a:srgbClr>
              </a:solidFill>
              <a:effectLst/>
              <a:uLnTx/>
              <a:uFillTx/>
              <a:latin typeface="+mj-ea"/>
              <a:ea typeface="+mj-ea"/>
              <a:cs typeface="+mn-cs"/>
            </a:endParaRPr>
          </a:p>
        </p:txBody>
      </p:sp>
      <p:sp>
        <p:nvSpPr>
          <p:cNvPr id="24" name="标题"/>
          <p:cNvSpPr txBox="1"/>
          <p:nvPr>
            <p:custDataLst>
              <p:tags r:id="rId7"/>
            </p:custDataLst>
          </p:nvPr>
        </p:nvSpPr>
        <p:spPr>
          <a:xfrm>
            <a:off x="10533028" y="8388621"/>
            <a:ext cx="3925872" cy="1411565"/>
          </a:xfrm>
          <a:prstGeom prst="rect">
            <a:avLst/>
          </a:prstGeom>
          <a:noFill/>
        </p:spPr>
        <p:txBody>
          <a:bodyPr wrap="square" lIns="0" tIns="0" rIns="0" bIns="0" rtlCol="0" anchor="b">
            <a:normAutofit fontScale="25000"/>
          </a:bodyPr>
          <a:lstStyle/>
          <a:p>
            <a:pPr indent="0" algn="ctr" fontAlgn="auto">
              <a:lnSpc>
                <a:spcPct val="130000"/>
              </a:lnSpc>
              <a:spcAft>
                <a:spcPts val="1000"/>
              </a:spcAft>
            </a:pPr>
            <a:r>
              <a:rPr sz="9600" b="1">
                <a:solidFill>
                  <a:srgbClr val="0151CC"/>
                </a:solidFill>
                <a:uFill>
                  <a:solidFill>
                    <a:srgbClr val="000000"/>
                  </a:solidFill>
                </a:uFill>
                <a:latin typeface="微软雅黑" panose="020B0503020204020204" charset="-122"/>
                <a:ea typeface="微软雅黑" panose="020B0503020204020204" charset="-122"/>
                <a:sym typeface="Times" panose="00000500000000020000"/>
              </a:rPr>
              <a:t>将这些散列值</a:t>
            </a:r>
          </a:p>
          <a:p>
            <a:pPr indent="0" algn="ctr" fontAlgn="auto">
              <a:lnSpc>
                <a:spcPct val="100000"/>
              </a:lnSpc>
              <a:spcAft>
                <a:spcPts val="1000"/>
              </a:spcAft>
            </a:pPr>
            <a:r>
              <a:rPr sz="9600" b="1">
                <a:solidFill>
                  <a:srgbClr val="0151CC"/>
                </a:solidFill>
                <a:uFill>
                  <a:solidFill>
                    <a:srgbClr val="000000"/>
                  </a:solidFill>
                </a:uFill>
                <a:latin typeface="微软雅黑" panose="020B0503020204020204" charset="-122"/>
                <a:ea typeface="微软雅黑" panose="020B0503020204020204" charset="-122"/>
                <a:sym typeface="Times" panose="00000500000000020000"/>
              </a:rPr>
              <a:t>与所创建的散列数据</a:t>
            </a:r>
          </a:p>
          <a:p>
            <a:pPr indent="0" algn="ctr" fontAlgn="auto">
              <a:lnSpc>
                <a:spcPct val="100000"/>
              </a:lnSpc>
              <a:spcAft>
                <a:spcPts val="1000"/>
              </a:spcAft>
            </a:pPr>
            <a:r>
              <a:rPr sz="9600" b="1">
                <a:solidFill>
                  <a:srgbClr val="0151CC"/>
                </a:solidFill>
                <a:uFill>
                  <a:solidFill>
                    <a:srgbClr val="000000"/>
                  </a:solidFill>
                </a:uFill>
                <a:latin typeface="微软雅黑" panose="020B0503020204020204" charset="-122"/>
                <a:ea typeface="微软雅黑" panose="020B0503020204020204" charset="-122"/>
                <a:sym typeface="Times" panose="00000500000000020000"/>
              </a:rPr>
              <a:t>库进行比对。</a:t>
            </a:r>
            <a:endParaRPr kumimoji="0" lang="zh-CN" altLang="en-US" sz="9600" b="1" i="0" u="none" strike="noStrike" kern="1200" cap="none" spc="300" normalizeH="0" baseline="0" noProof="0" dirty="0">
              <a:ln>
                <a:noFill/>
              </a:ln>
              <a:solidFill>
                <a:srgbClr val="000000">
                  <a:lumMod val="85000"/>
                  <a:lumOff val="15000"/>
                </a:srgbClr>
              </a:solidFill>
              <a:effectLst/>
              <a:uLnTx/>
              <a:uFillTx/>
              <a:latin typeface="+mj-ea"/>
              <a:ea typeface="+mj-ea"/>
              <a:cs typeface="+mn-cs"/>
            </a:endParaRPr>
          </a:p>
        </p:txBody>
      </p:sp>
      <p:sp>
        <p:nvSpPr>
          <p:cNvPr id="37" name="序号"/>
          <p:cNvSpPr txBox="1"/>
          <p:nvPr>
            <p:custDataLst>
              <p:tags r:id="rId8"/>
            </p:custDataLst>
          </p:nvPr>
        </p:nvSpPr>
        <p:spPr>
          <a:xfrm>
            <a:off x="4145989" y="6135227"/>
            <a:ext cx="1075054" cy="1002641"/>
          </a:xfrm>
          <a:prstGeom prst="rect">
            <a:avLst/>
          </a:prstGeom>
          <a:noFill/>
        </p:spPr>
        <p:txBody>
          <a:bodyPr wrap="squar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sz="2400" b="1" i="0" u="none" strike="noStrike" kern="1200" cap="none" spc="0" normalizeH="0" baseline="0" noProof="0" dirty="0">
                <a:ln>
                  <a:noFill/>
                </a:ln>
                <a:solidFill>
                  <a:srgbClr val="000000">
                    <a:lumMod val="85000"/>
                    <a:lumOff val="15000"/>
                  </a:srgbClr>
                </a:solidFill>
                <a:effectLst/>
                <a:uLnTx/>
                <a:uFillTx/>
                <a:latin typeface="+mj-ea"/>
                <a:ea typeface="+mj-ea"/>
                <a:cs typeface="+mn-cs"/>
              </a:rPr>
              <a:t>01</a:t>
            </a:r>
          </a:p>
        </p:txBody>
      </p:sp>
      <p:sp>
        <p:nvSpPr>
          <p:cNvPr id="38" name="序号"/>
          <p:cNvSpPr txBox="1"/>
          <p:nvPr>
            <p:custDataLst>
              <p:tags r:id="rId9"/>
            </p:custDataLst>
          </p:nvPr>
        </p:nvSpPr>
        <p:spPr>
          <a:xfrm>
            <a:off x="7669158" y="6135227"/>
            <a:ext cx="1075054" cy="1002641"/>
          </a:xfrm>
          <a:prstGeom prst="rect">
            <a:avLst/>
          </a:prstGeom>
          <a:noFill/>
        </p:spPr>
        <p:txBody>
          <a:bodyPr wrap="squar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sz="2400" b="1" i="0" u="none" strike="noStrike" kern="1200" cap="none" spc="0" normalizeH="0" baseline="0" noProof="0" dirty="0">
                <a:ln>
                  <a:noFill/>
                </a:ln>
                <a:solidFill>
                  <a:srgbClr val="000000">
                    <a:lumMod val="85000"/>
                    <a:lumOff val="15000"/>
                  </a:srgbClr>
                </a:solidFill>
                <a:effectLst/>
                <a:uLnTx/>
                <a:uFillTx/>
                <a:latin typeface="+mj-ea"/>
                <a:ea typeface="+mj-ea"/>
                <a:cs typeface="+mn-cs"/>
              </a:rPr>
              <a:t>02</a:t>
            </a:r>
          </a:p>
        </p:txBody>
      </p:sp>
      <p:sp>
        <p:nvSpPr>
          <p:cNvPr id="39" name="序号"/>
          <p:cNvSpPr txBox="1"/>
          <p:nvPr>
            <p:custDataLst>
              <p:tags r:id="rId10"/>
            </p:custDataLst>
          </p:nvPr>
        </p:nvSpPr>
        <p:spPr>
          <a:xfrm>
            <a:off x="11192328" y="6135227"/>
            <a:ext cx="1075054" cy="1002641"/>
          </a:xfrm>
          <a:prstGeom prst="rect">
            <a:avLst/>
          </a:prstGeom>
          <a:noFill/>
        </p:spPr>
        <p:txBody>
          <a:bodyPr wrap="squar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sz="2400" b="1" i="0" u="none" strike="noStrike" kern="1200" cap="none" spc="0" normalizeH="0" baseline="0" noProof="0" dirty="0">
                <a:ln>
                  <a:noFill/>
                </a:ln>
                <a:solidFill>
                  <a:srgbClr val="000000">
                    <a:lumMod val="85000"/>
                    <a:lumOff val="15000"/>
                  </a:srgbClr>
                </a:solidFill>
                <a:effectLst/>
                <a:uLnTx/>
                <a:uFillTx/>
                <a:latin typeface="+mj-ea"/>
                <a:ea typeface="+mj-ea"/>
                <a:cs typeface="+mn-cs"/>
              </a:rPr>
              <a:t>03</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33193" y="2696022"/>
            <a:ext cx="16021613" cy="6000750"/>
          </a:xfrm>
          <a:prstGeom prst="rect">
            <a:avLst/>
          </a:prstGeom>
          <a:noFill/>
        </p:spPr>
        <p:txBody>
          <a:bodyPr wrap="square" rtlCol="0" anchor="t">
            <a:spAutoFit/>
          </a:bodyPr>
          <a:lstStyle/>
          <a:p>
            <a:pPr algn="just" defTabSz="253365" latinLnBrk="1">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3200" b="1" dirty="0" err="1">
                <a:solidFill>
                  <a:srgbClr val="0151CC"/>
                </a:solidFill>
                <a:cs typeface="宋体" panose="02010600030101010101" pitchFamily="2" charset="-122"/>
                <a:sym typeface="+mn-ea"/>
              </a:rPr>
              <a:t>过滤</a:t>
            </a:r>
            <a:r>
              <a:rPr sz="3200" dirty="0" err="1">
                <a:cs typeface="宋体" panose="02010600030101010101" pitchFamily="2" charset="-122"/>
                <a:sym typeface="+mn-ea"/>
              </a:rPr>
              <a:t>，是</a:t>
            </a:r>
            <a:r>
              <a:rPr lang="zh-CN" sz="3200" dirty="0">
                <a:cs typeface="宋体" panose="02010600030101010101" pitchFamily="2" charset="-122"/>
                <a:sym typeface="+mn-ea"/>
              </a:rPr>
              <a:t>基于已有属性查找满足特定条件的数据的方法。</a:t>
            </a:r>
          </a:p>
          <a:p>
            <a:pPr algn="just" defTabSz="253365" latinLnBrk="1">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sz="3200" b="1" dirty="0">
                <a:solidFill>
                  <a:srgbClr val="0051CC"/>
                </a:solidFill>
                <a:cs typeface="宋体" panose="02010600030101010101" pitchFamily="2" charset="-122"/>
                <a:sym typeface="+mn-ea"/>
              </a:rPr>
              <a:t>简单理解</a:t>
            </a:r>
            <a:r>
              <a:rPr lang="zh-CN" altLang="en-US" sz="3200" dirty="0">
                <a:solidFill>
                  <a:srgbClr val="404040"/>
                </a:solidFill>
                <a:uFill>
                  <a:solidFill>
                    <a:srgbClr val="000000"/>
                  </a:solidFill>
                </a:uFill>
                <a:latin typeface="微软雅黑" panose="020B0503020204020204" charset="-122"/>
                <a:ea typeface="微软雅黑" panose="020B0503020204020204" charset="-122"/>
                <a:sym typeface="+mn-ea"/>
              </a:rPr>
              <a:t>：</a:t>
            </a:r>
            <a:r>
              <a:rPr sz="3200" dirty="0" err="1">
                <a:solidFill>
                  <a:srgbClr val="404040"/>
                </a:solidFill>
                <a:uFill>
                  <a:solidFill>
                    <a:srgbClr val="000000"/>
                  </a:solidFill>
                </a:uFill>
                <a:latin typeface="微软雅黑" panose="020B0503020204020204" charset="-122"/>
                <a:ea typeface="微软雅黑" panose="020B0503020204020204" charset="-122"/>
                <a:sym typeface="+mn-ea"/>
              </a:rPr>
              <a:t>将满足设定条件的文件、目录或数据显示出来</a:t>
            </a:r>
            <a:r>
              <a:rPr lang="zh-CN" altLang="en-US" sz="3200" dirty="0">
                <a:solidFill>
                  <a:srgbClr val="404040"/>
                </a:solidFill>
                <a:uFill>
                  <a:solidFill>
                    <a:srgbClr val="000000"/>
                  </a:solidFill>
                </a:uFill>
                <a:latin typeface="微软雅黑" panose="020B0503020204020204" charset="-122"/>
                <a:ea typeface="微软雅黑" panose="020B0503020204020204" charset="-122"/>
                <a:sym typeface="+mn-ea"/>
              </a:rPr>
              <a:t>的方法</a:t>
            </a:r>
            <a:r>
              <a:rPr sz="3200" dirty="0">
                <a:solidFill>
                  <a:srgbClr val="404040"/>
                </a:solidFill>
                <a:uFill>
                  <a:solidFill>
                    <a:srgbClr val="000000"/>
                  </a:solidFill>
                </a:uFill>
                <a:latin typeface="微软雅黑" panose="020B0503020204020204" charset="-122"/>
                <a:ea typeface="微软雅黑" panose="020B0503020204020204" charset="-122"/>
                <a:sym typeface="+mn-ea"/>
              </a:rPr>
              <a:t>。</a:t>
            </a:r>
            <a:endParaRPr sz="3200" dirty="0">
              <a:solidFill>
                <a:srgbClr val="404040"/>
              </a:solidFill>
              <a:uFill>
                <a:solidFill>
                  <a:srgbClr val="000000"/>
                </a:solidFill>
              </a:uFill>
              <a:latin typeface="微软雅黑" panose="020B0503020204020204" charset="-122"/>
              <a:ea typeface="微软雅黑" panose="020B0503020204020204" charset="-122"/>
            </a:endParaRPr>
          </a:p>
          <a:p>
            <a:pPr algn="just" defTabSz="253365" latinLnBrk="1">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3200" dirty="0">
              <a:cs typeface="宋体" panose="02010600030101010101" pitchFamily="2" charset="-122"/>
              <a:sym typeface="+mn-ea"/>
            </a:endParaRPr>
          </a:p>
          <a:p>
            <a:pPr algn="just" defTabSz="253365" latinLnBrk="1">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sz="3200" dirty="0">
                <a:latin typeface="+mn-ea"/>
                <a:ea typeface="+mn-ea"/>
                <a:cs typeface="+mn-ea"/>
                <a:sym typeface="+mn-ea"/>
              </a:rPr>
              <a:t>        </a:t>
            </a:r>
            <a:r>
              <a:rPr sz="3200" dirty="0" err="1">
                <a:latin typeface="+mn-ea"/>
                <a:ea typeface="+mn-ea"/>
                <a:cs typeface="+mn-ea"/>
                <a:sym typeface="+mn-ea"/>
              </a:rPr>
              <a:t>在电子数据取证过程中，通过文件名、文件类型过滤，可以很大程度地加快数据查找、分析的速度，这是每个取证人员必备的关键技能</a:t>
            </a:r>
            <a:r>
              <a:rPr sz="3200" dirty="0">
                <a:latin typeface="+mn-ea"/>
                <a:ea typeface="+mn-ea"/>
                <a:cs typeface="+mn-ea"/>
                <a:sym typeface="+mn-ea"/>
              </a:rPr>
              <a:t>。</a:t>
            </a:r>
            <a:endParaRPr sz="3200" dirty="0">
              <a:latin typeface="+mn-ea"/>
              <a:ea typeface="+mn-ea"/>
              <a:cs typeface="+mn-ea"/>
            </a:endParaRPr>
          </a:p>
          <a:p>
            <a:pPr algn="just" defTabSz="253365" latinLnBrk="1">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sz="3200" dirty="0">
                <a:latin typeface="+mn-ea"/>
                <a:ea typeface="+mn-ea"/>
                <a:cs typeface="+mn-ea"/>
                <a:sym typeface="+mn-ea"/>
              </a:rPr>
              <a:t>        </a:t>
            </a:r>
            <a:r>
              <a:rPr sz="3200" dirty="0" err="1">
                <a:latin typeface="+mn-ea"/>
                <a:ea typeface="+mn-ea"/>
                <a:cs typeface="+mn-ea"/>
                <a:sym typeface="+mn-ea"/>
              </a:rPr>
              <a:t>如果案件关注的是</a:t>
            </a:r>
            <a:r>
              <a:rPr lang="zh-CN" altLang="en-US" sz="3200" dirty="0">
                <a:latin typeface="+mn-ea"/>
                <a:ea typeface="+mn-ea"/>
                <a:cs typeface="+mn-ea"/>
                <a:sym typeface="+mn-ea"/>
              </a:rPr>
              <a:t>办公</a:t>
            </a:r>
            <a:r>
              <a:rPr sz="3200" dirty="0" err="1">
                <a:latin typeface="+mn-ea"/>
                <a:ea typeface="+mn-ea"/>
                <a:cs typeface="+mn-ea"/>
                <a:sym typeface="+mn-ea"/>
              </a:rPr>
              <a:t>文档，那么只需关注doc、docx、xls</a:t>
            </a:r>
            <a:r>
              <a:rPr sz="3200" dirty="0">
                <a:latin typeface="+mn-ea"/>
                <a:ea typeface="+mn-ea"/>
                <a:cs typeface="+mn-ea"/>
                <a:sym typeface="+mn-ea"/>
              </a:rPr>
              <a:t>、 </a:t>
            </a:r>
            <a:r>
              <a:rPr sz="3200" dirty="0" err="1">
                <a:latin typeface="+mn-ea"/>
                <a:ea typeface="+mn-ea"/>
                <a:cs typeface="+mn-ea"/>
                <a:sym typeface="+mn-ea"/>
              </a:rPr>
              <a:t>xlsx、ppt、pptx、pdf等类型文件；如果关注的是图片，则只需查找jpg、png、gif、bmp等文件</a:t>
            </a:r>
            <a:r>
              <a:rPr sz="3200" dirty="0">
                <a:latin typeface="+mn-ea"/>
                <a:ea typeface="+mn-ea"/>
                <a:cs typeface="+mn-ea"/>
                <a:sym typeface="+mn-ea"/>
              </a:rPr>
              <a:t>。</a:t>
            </a:r>
            <a:r>
              <a:rPr lang="zh-CN" altLang="en-US" sz="3200" dirty="0">
                <a:latin typeface="+mn-ea"/>
                <a:ea typeface="+mn-ea"/>
                <a:cs typeface="+mn-ea"/>
                <a:sym typeface="+mn-ea"/>
              </a:rPr>
              <a:t>如果关注的是注册表，直接查找注册表文件即可。</a:t>
            </a:r>
          </a:p>
        </p:txBody>
      </p:sp>
      <p:sp>
        <p:nvSpPr>
          <p:cNvPr id="3" name="标题 2"/>
          <p:cNvSpPr>
            <a:spLocks noGrp="1"/>
          </p:cNvSpPr>
          <p:nvPr>
            <p:ph type="title"/>
          </p:nvPr>
        </p:nvSpPr>
        <p:spPr/>
        <p:txBody>
          <a:bodyPr/>
          <a:lstStyle/>
          <a:p>
            <a:r>
              <a:rPr lang="zh-CN" altLang="en-US"/>
              <a:t>过滤</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prstGeom prst="rect">
            <a:avLst/>
          </a:prstGeom>
        </p:spPr>
        <p:txBody>
          <a:bodyPr>
            <a:normAutofit/>
          </a:bodyPr>
          <a:lstStyle/>
          <a:p>
            <a:r>
              <a:rPr lang="zh-CN" altLang="en-US">
                <a:sym typeface="+mn-ea"/>
              </a:rPr>
              <a:t>文件指纹搜索</a:t>
            </a:r>
            <a:r>
              <a:rPr lang="en-US" altLang="zh-CN">
                <a:sym typeface="+mn-ea"/>
              </a:rPr>
              <a:t>/</a:t>
            </a:r>
            <a:r>
              <a:rPr lang="zh-CN" altLang="en-US">
                <a:sym typeface="+mn-ea"/>
              </a:rPr>
              <a:t>哈希比对</a:t>
            </a:r>
            <a:endParaRPr lang="zh-CN" altLang="en-US" dirty="0">
              <a:solidFill>
                <a:srgbClr val="FFFFFF"/>
              </a:solidFill>
            </a:endParaRPr>
          </a:p>
        </p:txBody>
      </p:sp>
      <p:pic>
        <p:nvPicPr>
          <p:cNvPr id="5" name="图片 4"/>
          <p:cNvPicPr>
            <a:picLocks noChangeAspect="1"/>
          </p:cNvPicPr>
          <p:nvPr>
            <p:custDataLst>
              <p:tags r:id="rId1"/>
            </p:custDataLst>
          </p:nvPr>
        </p:nvPicPr>
        <p:blipFill>
          <a:blip r:embed="rId4"/>
          <a:srcRect t="7143"/>
          <a:stretch>
            <a:fillRect/>
          </a:stretch>
        </p:blipFill>
        <p:spPr>
          <a:xfrm>
            <a:off x="4198620" y="3945890"/>
            <a:ext cx="9609455" cy="5301615"/>
          </a:xfrm>
          <a:prstGeom prst="rect">
            <a:avLst/>
          </a:prstGeom>
        </p:spPr>
      </p:pic>
      <p:sp>
        <p:nvSpPr>
          <p:cNvPr id="2" name="LNK  快捷方式，指向最近打开的文件、位置…"/>
          <p:cNvSpPr txBox="1"/>
          <p:nvPr>
            <p:custDataLst>
              <p:tags r:id="rId2"/>
            </p:custDataLst>
          </p:nvPr>
        </p:nvSpPr>
        <p:spPr>
          <a:xfrm>
            <a:off x="1078865" y="1975485"/>
            <a:ext cx="16032480" cy="1924685"/>
          </a:xfrm>
          <a:prstGeom prst="rect">
            <a:avLst/>
          </a:prstGeom>
        </p:spPr>
        <p:txBody>
          <a:bodyPr vert="horz" lIns="90000" tIns="46800" rIns="90000" bIns="46800" rtlCol="0">
            <a:noAutofit/>
          </a:bodyPr>
          <a:lstStyle>
            <a:lvl1pPr marL="342900" indent="-342900" algn="l" defTabSz="1371600" rtl="0" eaLnBrk="1" fontAlgn="auto" latinLnBrk="0" hangingPunct="1">
              <a:lnSpc>
                <a:spcPct val="150000"/>
              </a:lnSpc>
              <a:spcBef>
                <a:spcPts val="0"/>
              </a:spcBef>
              <a:spcAft>
                <a:spcPts val="1000"/>
              </a:spcAft>
              <a:buFont typeface="Arial" panose="020B0604020202020204" pitchFamily="34" charset="0"/>
              <a:buChar char="●"/>
              <a:defRPr sz="3200" b="0" i="0" u="none" strike="noStrike" kern="1200" cap="none" spc="150" normalizeH="0" baseline="0">
                <a:solidFill>
                  <a:srgbClr val="000000"/>
                </a:solidFill>
                <a:uFillTx/>
                <a:latin typeface="微软雅黑" panose="020B0503020204020204" charset="-122"/>
                <a:ea typeface="微软雅黑" panose="020B0503020204020204" charset="-122"/>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2400935"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9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indent="0">
              <a:buNone/>
            </a:pPr>
            <a:r>
              <a:rPr sz="32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rPr>
              <a:t>预先构建一个文件指纹数据库，即</a:t>
            </a:r>
            <a:r>
              <a:rPr sz="3200" b="1">
                <a:solidFill>
                  <a:srgbClr val="FF0000"/>
                </a:solidFill>
                <a:uFill>
                  <a:solidFill>
                    <a:srgbClr val="000000"/>
                  </a:solidFill>
                </a:uFill>
                <a:latin typeface="微软雅黑" panose="020B0503020204020204" charset="-122"/>
                <a:ea typeface="微软雅黑" panose="020B0503020204020204" charset="-122"/>
                <a:cs typeface="+mj-cs"/>
                <a:sym typeface="Times" panose="00000500000000020000"/>
              </a:rPr>
              <a:t>散列库</a:t>
            </a:r>
            <a:r>
              <a:rPr sz="32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rPr>
              <a:t>，并将散列库中保存的值与目标文件的散列值进行比较，从而自动化搜索过程，这也被称为</a:t>
            </a:r>
            <a:r>
              <a:rPr sz="3200" b="1">
                <a:solidFill>
                  <a:srgbClr val="FF0000"/>
                </a:solidFill>
                <a:uFill>
                  <a:solidFill>
                    <a:srgbClr val="000000"/>
                  </a:solidFill>
                </a:uFill>
                <a:latin typeface="微软雅黑" panose="020B0503020204020204" charset="-122"/>
                <a:ea typeface="微软雅黑" panose="020B0503020204020204" charset="-122"/>
                <a:cs typeface="+mj-cs"/>
                <a:sym typeface="Times" panose="00000500000000020000"/>
              </a:rPr>
              <a:t>文件指纹搜索</a:t>
            </a:r>
            <a:r>
              <a:rPr sz="32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rPr>
              <a:t>。</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prstGeom prst="rect">
            <a:avLst/>
          </a:prstGeom>
        </p:spPr>
        <p:txBody>
          <a:bodyPr>
            <a:normAutofit/>
          </a:bodyPr>
          <a:lstStyle/>
          <a:p>
            <a:r>
              <a:rPr lang="zh-CN" altLang="en-US">
                <a:sym typeface="+mn-ea"/>
              </a:rPr>
              <a:t>文件指纹搜索</a:t>
            </a:r>
            <a:r>
              <a:rPr lang="en-US" altLang="zh-CN">
                <a:sym typeface="+mn-ea"/>
              </a:rPr>
              <a:t>/</a:t>
            </a:r>
            <a:r>
              <a:rPr lang="zh-CN" altLang="en-US">
                <a:sym typeface="+mn-ea"/>
              </a:rPr>
              <a:t>哈希比对</a:t>
            </a:r>
            <a:endParaRPr lang="zh-CN" altLang="en-US" dirty="0">
              <a:solidFill>
                <a:srgbClr val="FFFFFF"/>
              </a:solidFill>
            </a:endParaRPr>
          </a:p>
        </p:txBody>
      </p:sp>
      <p:sp>
        <p:nvSpPr>
          <p:cNvPr id="9" name="LNK  快捷方式，指向最近打开的文件、位置…"/>
          <p:cNvSpPr txBox="1"/>
          <p:nvPr/>
        </p:nvSpPr>
        <p:spPr>
          <a:xfrm>
            <a:off x="1054735" y="2251710"/>
            <a:ext cx="16032480" cy="7612380"/>
          </a:xfrm>
          <a:prstGeom prst="rect">
            <a:avLst/>
          </a:prstGeom>
        </p:spPr>
        <p:txBody>
          <a:bodyPr vert="horz" lIns="90000" tIns="46800" rIns="90000" bIns="46800" rtlCol="0">
            <a:noAutofit/>
          </a:bodyPr>
          <a:lstStyle>
            <a:lvl1pPr marL="342900" indent="-342900" algn="l" defTabSz="1371600" rtl="0" eaLnBrk="1" fontAlgn="auto" latinLnBrk="0" hangingPunct="1">
              <a:lnSpc>
                <a:spcPct val="150000"/>
              </a:lnSpc>
              <a:spcBef>
                <a:spcPts val="0"/>
              </a:spcBef>
              <a:spcAft>
                <a:spcPts val="1000"/>
              </a:spcAft>
              <a:buFont typeface="Arial" panose="020B0604020202020204" pitchFamily="34" charset="0"/>
              <a:buChar char="●"/>
              <a:defRPr sz="3200" b="0" i="0" u="none" strike="noStrike" kern="1200" cap="none" spc="150" normalizeH="0" baseline="0">
                <a:solidFill>
                  <a:srgbClr val="000000"/>
                </a:solidFill>
                <a:uFillTx/>
                <a:latin typeface="微软雅黑" panose="020B0503020204020204" charset="-122"/>
                <a:ea typeface="微软雅黑" panose="020B0503020204020204" charset="-122"/>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2400935"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9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indent="0">
              <a:buNone/>
            </a:pPr>
            <a:endParaRPr lang="zh-CN" sz="2800" dirty="0">
              <a:latin typeface="微软雅黑" panose="020B0503020204020204" charset="-122"/>
              <a:ea typeface="微软雅黑" panose="020B0503020204020204" charset="-122"/>
              <a:cs typeface="微软雅黑" panose="020B0503020204020204" charset="-122"/>
              <a:sym typeface="Times" panose="00000500000000020000"/>
            </a:endParaRPr>
          </a:p>
        </p:txBody>
      </p:sp>
      <p:pic>
        <p:nvPicPr>
          <p:cNvPr id="3" name="图片 2"/>
          <p:cNvPicPr>
            <a:picLocks noChangeAspect="1"/>
          </p:cNvPicPr>
          <p:nvPr>
            <p:custDataLst>
              <p:tags r:id="rId1"/>
            </p:custDataLst>
          </p:nvPr>
        </p:nvPicPr>
        <p:blipFill>
          <a:blip r:embed="rId4"/>
          <a:stretch>
            <a:fillRect/>
          </a:stretch>
        </p:blipFill>
        <p:spPr>
          <a:xfrm>
            <a:off x="3757295" y="1446530"/>
            <a:ext cx="10774045" cy="3829050"/>
          </a:xfrm>
          <a:prstGeom prst="rect">
            <a:avLst/>
          </a:prstGeom>
        </p:spPr>
      </p:pic>
      <p:sp>
        <p:nvSpPr>
          <p:cNvPr id="5" name="LNK  快捷方式，指向最近打开的文件、位置…"/>
          <p:cNvSpPr txBox="1"/>
          <p:nvPr>
            <p:custDataLst>
              <p:tags r:id="rId2"/>
            </p:custDataLst>
          </p:nvPr>
        </p:nvSpPr>
        <p:spPr>
          <a:xfrm>
            <a:off x="1007110" y="5720080"/>
            <a:ext cx="16032480" cy="3870960"/>
          </a:xfrm>
          <a:prstGeom prst="rect">
            <a:avLst/>
          </a:prstGeom>
        </p:spPr>
        <p:txBody>
          <a:bodyPr vert="horz" lIns="90000" tIns="46800" rIns="90000" bIns="46800" rtlCol="0">
            <a:noAutofit/>
          </a:bodyPr>
          <a:lstStyle>
            <a:lvl1pPr marL="342900" indent="-342900" algn="l" defTabSz="1371600" rtl="0" eaLnBrk="1" fontAlgn="auto" latinLnBrk="0" hangingPunct="1">
              <a:lnSpc>
                <a:spcPct val="150000"/>
              </a:lnSpc>
              <a:spcBef>
                <a:spcPts val="0"/>
              </a:spcBef>
              <a:spcAft>
                <a:spcPts val="1000"/>
              </a:spcAft>
              <a:buFont typeface="Arial" panose="020B0604020202020204" pitchFamily="34" charset="0"/>
              <a:buChar char="●"/>
              <a:defRPr sz="3200" b="0" i="0" u="none" strike="noStrike" kern="1200" cap="none" spc="150" normalizeH="0" baseline="0">
                <a:solidFill>
                  <a:srgbClr val="000000"/>
                </a:solidFill>
                <a:uFillTx/>
                <a:latin typeface="微软雅黑" panose="020B0503020204020204" charset="-122"/>
                <a:ea typeface="微软雅黑" panose="020B0503020204020204" charset="-122"/>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2400935"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9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indent="0">
              <a:buNone/>
            </a:pPr>
            <a:r>
              <a:rPr sz="3200" b="1">
                <a:solidFill>
                  <a:srgbClr val="FF0000"/>
                </a:solidFill>
                <a:uFill>
                  <a:solidFill>
                    <a:srgbClr val="000000"/>
                  </a:solidFill>
                </a:uFill>
                <a:latin typeface="微软雅黑" panose="020B0503020204020204" charset="-122"/>
                <a:ea typeface="微软雅黑" panose="020B0503020204020204" charset="-122"/>
                <a:cs typeface="+mj-cs"/>
                <a:sym typeface="Times" panose="00000500000000020000"/>
              </a:rPr>
              <a:t>使用散列算法的好处：</a:t>
            </a:r>
          </a:p>
          <a:p>
            <a:pPr indent="0">
              <a:buNone/>
            </a:pPr>
            <a:r>
              <a:rPr sz="32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rPr>
              <a:t>①可以通过对数据库进行快速检索来查找相同的记录。</a:t>
            </a:r>
          </a:p>
          <a:p>
            <a:pPr indent="0">
              <a:buNone/>
            </a:pPr>
            <a:r>
              <a:rPr sz="32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rPr>
              <a:t>②无须查看嫌疑人硬盘中的全部文件，而只需找到那些未知的文件就可以了</a:t>
            </a:r>
            <a:r>
              <a:rPr lang="zh-CN" sz="32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rPr>
              <a:t>，</a:t>
            </a:r>
            <a:r>
              <a:rPr sz="3200" b="1">
                <a:solidFill>
                  <a:srgbClr val="0151CC"/>
                </a:solidFill>
                <a:uFill>
                  <a:solidFill>
                    <a:srgbClr val="000000"/>
                  </a:solidFill>
                </a:uFill>
                <a:latin typeface="微软雅黑" panose="020B0503020204020204" charset="-122"/>
                <a:ea typeface="微软雅黑" panose="020B0503020204020204" charset="-122"/>
                <a:cs typeface="+mj-cs"/>
                <a:sym typeface="Times" panose="00000500000000020000"/>
              </a:rPr>
              <a:t>大大缩减了取证人员所需分析的文件数量。</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prstGeom prst="rect">
            <a:avLst/>
          </a:prstGeom>
        </p:spPr>
        <p:txBody>
          <a:bodyPr>
            <a:normAutofit/>
          </a:bodyPr>
          <a:lstStyle/>
          <a:p>
            <a:r>
              <a:rPr lang="en-US" altLang="zh-CN" dirty="0">
                <a:solidFill>
                  <a:srgbClr val="FFFFFF"/>
                </a:solidFill>
              </a:rPr>
              <a:t>NSRL</a:t>
            </a:r>
            <a:r>
              <a:rPr lang="zh-CN" altLang="en-US" dirty="0">
                <a:solidFill>
                  <a:srgbClr val="FFFFFF"/>
                </a:solidFill>
              </a:rPr>
              <a:t>哈希库</a:t>
            </a:r>
          </a:p>
        </p:txBody>
      </p:sp>
      <p:sp>
        <p:nvSpPr>
          <p:cNvPr id="9" name="LNK  快捷方式，指向最近打开的文件、位置…"/>
          <p:cNvSpPr txBox="1"/>
          <p:nvPr/>
        </p:nvSpPr>
        <p:spPr>
          <a:xfrm>
            <a:off x="358775" y="1400175"/>
            <a:ext cx="16032480" cy="7612380"/>
          </a:xfrm>
          <a:prstGeom prst="rect">
            <a:avLst/>
          </a:prstGeom>
        </p:spPr>
        <p:txBody>
          <a:bodyPr vert="horz" lIns="90000" tIns="46800" rIns="90000" bIns="46800" rtlCol="0">
            <a:noAutofit/>
          </a:bodyPr>
          <a:lstStyle>
            <a:lvl1pPr marL="342900" indent="-342900" algn="l" defTabSz="1371600" rtl="0" eaLnBrk="1" fontAlgn="auto" latinLnBrk="0" hangingPunct="1">
              <a:lnSpc>
                <a:spcPct val="150000"/>
              </a:lnSpc>
              <a:spcBef>
                <a:spcPts val="0"/>
              </a:spcBef>
              <a:spcAft>
                <a:spcPts val="1000"/>
              </a:spcAft>
              <a:buFont typeface="Arial" panose="020B0604020202020204" pitchFamily="34" charset="0"/>
              <a:buChar char="●"/>
              <a:defRPr sz="3200" b="0" i="0" u="none" strike="noStrike" kern="1200" cap="none" spc="150" normalizeH="0" baseline="0">
                <a:solidFill>
                  <a:srgbClr val="000000"/>
                </a:solidFill>
                <a:uFillTx/>
                <a:latin typeface="微软雅黑" panose="020B0503020204020204" charset="-122"/>
                <a:ea typeface="微软雅黑" panose="020B0503020204020204" charset="-122"/>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2400935"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9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indent="0">
              <a:buNone/>
            </a:pPr>
            <a:endParaRPr lang="zh-CN" sz="2800" dirty="0">
              <a:latin typeface="微软雅黑" panose="020B0503020204020204" charset="-122"/>
              <a:ea typeface="微软雅黑" panose="020B0503020204020204" charset="-122"/>
              <a:cs typeface="微软雅黑" panose="020B0503020204020204" charset="-122"/>
              <a:sym typeface="Times" panose="00000500000000020000"/>
            </a:endParaRPr>
          </a:p>
        </p:txBody>
      </p:sp>
      <p:sp>
        <p:nvSpPr>
          <p:cNvPr id="256" name="文本占位符 1"/>
          <p:cNvSpPr txBox="1">
            <a:spLocks noGrp="1"/>
          </p:cNvSpPr>
          <p:nvPr>
            <p:ph type="body" idx="4294967295"/>
            <p:custDataLst>
              <p:tags r:id="rId1"/>
            </p:custDataLst>
          </p:nvPr>
        </p:nvSpPr>
        <p:spPr>
          <a:xfrm>
            <a:off x="1588770" y="1801495"/>
            <a:ext cx="14257655" cy="3881120"/>
          </a:xfrm>
          <a:prstGeom prst="rect">
            <a:avLst/>
          </a:prstGeom>
        </p:spPr>
        <p:txBody>
          <a:bodyPr wrap="square">
            <a:noAutofit/>
          </a:bodyPr>
          <a:lstStyle/>
          <a:p>
            <a:pPr marL="340995" indent="-340995" algn="just" defTabSz="266700">
              <a:lnSpc>
                <a:spcPct val="150000"/>
              </a:lnSpc>
              <a:buSzPct val="100000"/>
              <a:buChar char="•"/>
              <a:defRPr sz="3400" b="0">
                <a:solidFill>
                  <a:srgbClr val="000000"/>
                </a:solidFill>
                <a:uFill>
                  <a:solidFill>
                    <a:srgbClr val="000000"/>
                  </a:solidFill>
                </a:uFill>
                <a:latin typeface="+mn-lt"/>
                <a:ea typeface="+mn-ea"/>
                <a:cs typeface="+mn-cs"/>
                <a:sym typeface="Calibri" panose="020F0502020204030204"/>
              </a:defRPr>
            </a:pPr>
            <a:r>
              <a:rPr sz="3200" b="1">
                <a:ln>
                  <a:noFill/>
                </a:ln>
                <a:solidFill>
                  <a:srgbClr val="FF0000"/>
                </a:solidFill>
                <a:effectLst/>
                <a:latin typeface="微软雅黑" panose="020B0503020204020204" charset="-122"/>
                <a:ea typeface="微软雅黑" panose="020B0503020204020204" charset="-122"/>
                <a:cs typeface="+mj-cs"/>
              </a:rPr>
              <a:t>NSRL</a:t>
            </a:r>
            <a:r>
              <a:rPr sz="3200" b="1">
                <a:ln>
                  <a:noFill/>
                </a:ln>
                <a:solidFill>
                  <a:srgbClr val="0151CC"/>
                </a:solidFill>
                <a:effectLst/>
                <a:latin typeface="微软雅黑" panose="020B0503020204020204" charset="-122"/>
                <a:ea typeface="微软雅黑" panose="020B0503020204020204" charset="-122"/>
                <a:cs typeface="+mj-cs"/>
              </a:rPr>
              <a:t>是NIST（National Institute of Standards and Technology，国家标准和技术研究所）的一个项目，负责建立一个包含各种软件、文件的哈希库，提供给电子数据取证行业使用。</a:t>
            </a:r>
            <a:r>
              <a:rPr sz="3200" b="1">
                <a:solidFill>
                  <a:srgbClr val="0151CC"/>
                </a:solidFill>
                <a:latin typeface="微软雅黑" panose="020B0503020204020204" charset="-122"/>
                <a:ea typeface="微软雅黑" panose="020B0503020204020204" charset="-122"/>
                <a:cs typeface="+mj-cs"/>
                <a:sym typeface="+mn-ea"/>
              </a:rPr>
              <a:t>包含从1999年之前的早期软件、2000年之后至今的各种软件、安卓和iOS应用程序和相关文件的哈希值</a:t>
            </a:r>
            <a:r>
              <a:rPr sz="3200" b="1">
                <a:ln>
                  <a:noFill/>
                </a:ln>
                <a:solidFill>
                  <a:srgbClr val="0151CC"/>
                </a:solidFill>
                <a:effectLst/>
                <a:latin typeface="微软雅黑" panose="020B0503020204020204" charset="-122"/>
                <a:ea typeface="微软雅黑" panose="020B0503020204020204" charset="-122"/>
                <a:cs typeface="+mj-cs"/>
                <a:sym typeface="+mn-ea"/>
              </a:rPr>
              <a:t>。</a:t>
            </a:r>
            <a:endParaRPr sz="3200" b="1" kern="1200" spc="150">
              <a:ln>
                <a:noFill/>
              </a:ln>
              <a:solidFill>
                <a:srgbClr val="0151CC"/>
              </a:solidFill>
              <a:effectLst/>
              <a:latin typeface="微软雅黑" panose="020B0503020204020204" charset="-122"/>
              <a:ea typeface="微软雅黑" panose="020B0503020204020204" charset="-122"/>
              <a:cs typeface="+mj-cs"/>
            </a:endParaRPr>
          </a:p>
        </p:txBody>
      </p:sp>
      <p:sp>
        <p:nvSpPr>
          <p:cNvPr id="257" name="文本占位符 1"/>
          <p:cNvSpPr txBox="1"/>
          <p:nvPr>
            <p:custDataLst>
              <p:tags r:id="rId2"/>
            </p:custDataLst>
          </p:nvPr>
        </p:nvSpPr>
        <p:spPr>
          <a:xfrm>
            <a:off x="2246630" y="4446905"/>
            <a:ext cx="9097645" cy="3017520"/>
          </a:xfrm>
          <a:prstGeom prst="rect">
            <a:avLst/>
          </a:prstGeom>
          <a:ln w="12700">
            <a:miter lim="400000"/>
          </a:ln>
        </p:spPr>
        <p:txBody>
          <a:bodyPr lIns="45719" rIns="45719">
            <a:noAutofit/>
          </a:bodyPr>
          <a:lstStyle/>
          <a:p>
            <a:pPr marL="340995" indent="-340995" algn="just" defTabSz="266700">
              <a:buSzPct val="100000"/>
              <a:buChar char="•"/>
              <a:defRPr sz="3400">
                <a:uFill>
                  <a:solidFill>
                    <a:srgbClr val="000000"/>
                  </a:solidFill>
                </a:uFill>
                <a:latin typeface="+mn-lt"/>
                <a:ea typeface="+mn-ea"/>
                <a:cs typeface="+mn-cs"/>
                <a:sym typeface="Calibri" panose="020F0502020204030204"/>
              </a:defRPr>
            </a:pPr>
            <a:endParaRPr sz="3200" kern="0">
              <a:solidFill>
                <a:srgbClr val="FF0000"/>
              </a:solidFill>
              <a:latin typeface="微软雅黑" panose="020B0503020204020204" charset="-122"/>
              <a:ea typeface="微软雅黑" panose="020B0503020204020204" charset="-122"/>
              <a:cs typeface="微软雅黑" panose="020B0503020204020204" charset="-122"/>
            </a:endParaRPr>
          </a:p>
          <a:p>
            <a:pPr algn="just" defTabSz="266700">
              <a:buSzPct val="100000"/>
              <a:defRPr sz="3400">
                <a:uFill>
                  <a:solidFill>
                    <a:srgbClr val="000000"/>
                  </a:solidFill>
                </a:uFill>
                <a:latin typeface="+mn-lt"/>
                <a:ea typeface="+mn-ea"/>
                <a:cs typeface="+mn-cs"/>
                <a:sym typeface="Calibri" panose="020F0502020204030204"/>
              </a:defRPr>
            </a:pPr>
            <a:r>
              <a:rPr lang="en-US" sz="3200" kern="0">
                <a:solidFill>
                  <a:srgbClr val="FF0000"/>
                </a:solidFill>
                <a:latin typeface="微软雅黑" panose="020B0503020204020204" charset="-122"/>
                <a:ea typeface="微软雅黑" panose="020B0503020204020204" charset="-122"/>
                <a:cs typeface="微软雅黑" panose="020B0503020204020204" charset="-122"/>
              </a:rPr>
              <a:t>     </a:t>
            </a:r>
          </a:p>
          <a:p>
            <a:pPr marL="340995" indent="-340995" algn="just" defTabSz="266700">
              <a:buSzPct val="100000"/>
              <a:buChar char="•"/>
              <a:defRPr sz="3400">
                <a:uFill>
                  <a:solidFill>
                    <a:srgbClr val="000000"/>
                  </a:solidFill>
                </a:uFill>
                <a:latin typeface="+mn-lt"/>
                <a:ea typeface="+mn-ea"/>
                <a:cs typeface="+mn-cs"/>
                <a:sym typeface="Calibri" panose="020F0502020204030204"/>
              </a:defRPr>
            </a:pPr>
            <a:endParaRPr sz="3200" kern="0">
              <a:solidFill>
                <a:srgbClr val="FF0000"/>
              </a:solidFill>
              <a:latin typeface="微软雅黑" panose="020B0503020204020204" charset="-122"/>
              <a:ea typeface="微软雅黑" panose="020B0503020204020204" charset="-122"/>
              <a:cs typeface="微软雅黑" panose="020B0503020204020204" charset="-122"/>
            </a:endParaRPr>
          </a:p>
          <a:p>
            <a:pPr marL="340995" indent="-340995" algn="just" defTabSz="266700">
              <a:buSzPct val="100000"/>
              <a:buChar char="•"/>
              <a:defRPr sz="3400">
                <a:uFill>
                  <a:solidFill>
                    <a:srgbClr val="000000"/>
                  </a:solidFill>
                </a:uFill>
                <a:latin typeface="+mn-lt"/>
                <a:ea typeface="+mn-ea"/>
                <a:cs typeface="+mn-cs"/>
                <a:sym typeface="Calibri" panose="020F0502020204030204"/>
              </a:defRPr>
            </a:pPr>
            <a:r>
              <a:rPr sz="3200" b="1" kern="0">
                <a:solidFill>
                  <a:srgbClr val="FF0000"/>
                </a:solidFill>
                <a:latin typeface="微软雅黑" panose="020B0503020204020204" charset="-122"/>
                <a:ea typeface="微软雅黑" panose="020B0503020204020204" charset="-122"/>
                <a:cs typeface="微软雅黑" panose="020B0503020204020204" charset="-122"/>
              </a:rPr>
              <a:t>https://www.nist.gov/</a:t>
            </a:r>
          </a:p>
          <a:p>
            <a:pPr algn="just" defTabSz="266700">
              <a:defRPr sz="3400">
                <a:uFill>
                  <a:solidFill>
                    <a:srgbClr val="000000"/>
                  </a:solidFill>
                </a:uFill>
                <a:latin typeface="+mn-lt"/>
                <a:ea typeface="+mn-ea"/>
                <a:cs typeface="+mn-cs"/>
                <a:sym typeface="Calibri" panose="020F0502020204030204"/>
              </a:defRPr>
            </a:pPr>
            <a:endParaRPr sz="3200" kern="0">
              <a:solidFill>
                <a:srgbClr val="000000"/>
              </a:solidFill>
              <a:latin typeface="微软雅黑" panose="020B0503020204020204" charset="-122"/>
              <a:ea typeface="微软雅黑" panose="020B0503020204020204" charset="-122"/>
              <a:cs typeface="微软雅黑" panose="020B0503020204020204" charset="-122"/>
            </a:endParaRPr>
          </a:p>
          <a:p>
            <a:pPr algn="just" defTabSz="266700">
              <a:defRPr sz="3400">
                <a:uFill>
                  <a:solidFill>
                    <a:srgbClr val="000000"/>
                  </a:solidFill>
                </a:uFill>
                <a:latin typeface="+mn-lt"/>
                <a:ea typeface="+mn-ea"/>
                <a:cs typeface="+mn-cs"/>
                <a:sym typeface="Calibri" panose="020F0502020204030204"/>
              </a:defRPr>
            </a:pPr>
            <a:endParaRPr sz="3200" b="1" kern="1200" spc="150">
              <a:solidFill>
                <a:srgbClr val="0151CC"/>
              </a:solidFill>
              <a:latin typeface="微软雅黑" panose="020B0503020204020204" charset="-122"/>
              <a:ea typeface="微软雅黑" panose="020B0503020204020204" charset="-122"/>
              <a:cs typeface="+mj-cs"/>
            </a:endParaRPr>
          </a:p>
        </p:txBody>
      </p:sp>
      <p:pic>
        <p:nvPicPr>
          <p:cNvPr id="259" name="图像" descr="图像"/>
          <p:cNvPicPr>
            <a:picLocks noChangeAspect="1"/>
          </p:cNvPicPr>
          <p:nvPr>
            <p:custDataLst>
              <p:tags r:id="rId3"/>
            </p:custDataLst>
          </p:nvPr>
        </p:nvPicPr>
        <p:blipFill>
          <a:blip r:embed="rId6"/>
          <a:stretch>
            <a:fillRect/>
          </a:stretch>
        </p:blipFill>
        <p:spPr>
          <a:xfrm>
            <a:off x="3023235" y="7232545"/>
            <a:ext cx="5113655" cy="1254125"/>
          </a:xfrm>
          <a:prstGeom prst="rect">
            <a:avLst/>
          </a:prstGeom>
          <a:ln w="12700">
            <a:miter lim="400000"/>
            <a:headEnd/>
            <a:tailEnd/>
          </a:ln>
        </p:spPr>
      </p:pic>
      <p:pic>
        <p:nvPicPr>
          <p:cNvPr id="258" name="图像" descr="图像"/>
          <p:cNvPicPr>
            <a:picLocks noChangeAspect="1"/>
          </p:cNvPicPr>
          <p:nvPr>
            <p:custDataLst>
              <p:tags r:id="rId4"/>
            </p:custDataLst>
          </p:nvPr>
        </p:nvPicPr>
        <p:blipFill>
          <a:blip r:embed="rId7"/>
          <a:stretch>
            <a:fillRect/>
          </a:stretch>
        </p:blipFill>
        <p:spPr>
          <a:xfrm>
            <a:off x="10008235" y="5576465"/>
            <a:ext cx="5349875" cy="3006090"/>
          </a:xfrm>
          <a:prstGeom prst="rect">
            <a:avLst/>
          </a:prstGeom>
          <a:ln w="12700">
            <a:miter lim="400000"/>
            <a:headEnd/>
            <a:tailEnd/>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prstGeom prst="rect">
            <a:avLst/>
          </a:prstGeom>
        </p:spPr>
        <p:txBody>
          <a:bodyPr>
            <a:normAutofit/>
          </a:bodyPr>
          <a:lstStyle/>
          <a:p>
            <a:r>
              <a:rPr lang="zh-CN" altLang="en-US" dirty="0">
                <a:solidFill>
                  <a:srgbClr val="FFFFFF"/>
                </a:solidFill>
                <a:sym typeface="+mn-ea"/>
              </a:rPr>
              <a:t>哈希相关工具</a:t>
            </a:r>
            <a:endParaRPr lang="zh-CN" altLang="en-US" dirty="0">
              <a:solidFill>
                <a:srgbClr val="FFFFFF"/>
              </a:solidFill>
            </a:endParaRPr>
          </a:p>
        </p:txBody>
      </p:sp>
      <p:sp>
        <p:nvSpPr>
          <p:cNvPr id="9" name="LNK  快捷方式，指向最近打开的文件、位置…"/>
          <p:cNvSpPr txBox="1"/>
          <p:nvPr/>
        </p:nvSpPr>
        <p:spPr>
          <a:xfrm>
            <a:off x="1054735" y="2251710"/>
            <a:ext cx="16032480" cy="7612380"/>
          </a:xfrm>
          <a:prstGeom prst="rect">
            <a:avLst/>
          </a:prstGeom>
        </p:spPr>
        <p:txBody>
          <a:bodyPr vert="horz" lIns="90000" tIns="46800" rIns="90000" bIns="46800" rtlCol="0">
            <a:noAutofit/>
          </a:bodyPr>
          <a:lstStyle>
            <a:lvl1pPr marL="342900" indent="-342900" algn="l" defTabSz="1371600" rtl="0" eaLnBrk="1" fontAlgn="auto" latinLnBrk="0" hangingPunct="1">
              <a:lnSpc>
                <a:spcPct val="150000"/>
              </a:lnSpc>
              <a:spcBef>
                <a:spcPts val="0"/>
              </a:spcBef>
              <a:spcAft>
                <a:spcPts val="1000"/>
              </a:spcAft>
              <a:buFont typeface="Arial" panose="020B0604020202020204" pitchFamily="34" charset="0"/>
              <a:buChar char="●"/>
              <a:defRPr sz="3200" b="0" i="0" u="none" strike="noStrike" kern="1200" cap="none" spc="150" normalizeH="0" baseline="0">
                <a:solidFill>
                  <a:srgbClr val="000000"/>
                </a:solidFill>
                <a:uFillTx/>
                <a:latin typeface="微软雅黑" panose="020B0503020204020204" charset="-122"/>
                <a:ea typeface="微软雅黑" panose="020B0503020204020204" charset="-122"/>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2400935"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9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indent="0">
              <a:buNone/>
            </a:pPr>
            <a:endParaRPr lang="zh-CN" sz="2800" dirty="0">
              <a:latin typeface="微软雅黑" panose="020B0503020204020204" charset="-122"/>
              <a:ea typeface="微软雅黑" panose="020B0503020204020204" charset="-122"/>
              <a:cs typeface="微软雅黑" panose="020B0503020204020204" charset="-122"/>
              <a:sym typeface="Times" panose="00000500000000020000"/>
            </a:endParaRPr>
          </a:p>
        </p:txBody>
      </p:sp>
      <p:sp>
        <p:nvSpPr>
          <p:cNvPr id="266" name="文本占位符 1"/>
          <p:cNvSpPr txBox="1">
            <a:spLocks noGrp="1"/>
          </p:cNvSpPr>
          <p:nvPr>
            <p:ph type="body" sz="half" idx="4294967295"/>
            <p:custDataLst>
              <p:tags r:id="rId1"/>
            </p:custDataLst>
          </p:nvPr>
        </p:nvSpPr>
        <p:spPr>
          <a:xfrm>
            <a:off x="1570990" y="2840355"/>
            <a:ext cx="6871335" cy="5201920"/>
          </a:xfrm>
          <a:prstGeom prst="rect">
            <a:avLst/>
          </a:prstGeom>
        </p:spPr>
        <p:txBody>
          <a:bodyPr wrap="square">
            <a:noAutofit/>
          </a:bodyPr>
          <a:lstStyle/>
          <a:p>
            <a:pPr indent="0" algn="just" defTabSz="266700">
              <a:lnSpc>
                <a:spcPct val="100000"/>
              </a:lnSpc>
              <a:buNone/>
              <a:defRPr sz="4000" b="0">
                <a:solidFill>
                  <a:srgbClr val="000000"/>
                </a:solidFill>
                <a:uFill>
                  <a:solidFill>
                    <a:srgbClr val="000000"/>
                  </a:solidFill>
                </a:uFill>
                <a:latin typeface="+mn-lt"/>
                <a:ea typeface="+mn-ea"/>
                <a:cs typeface="+mn-cs"/>
                <a:sym typeface="Calibri" panose="020F0502020204030204"/>
              </a:defRPr>
            </a:pPr>
            <a:endParaRPr sz="3200" b="1">
              <a:latin typeface="微软雅黑" panose="020B0503020204020204" charset="-122"/>
              <a:ea typeface="微软雅黑" panose="020B0503020204020204" charset="-122"/>
              <a:cs typeface="微软雅黑" panose="020B0503020204020204" charset="-122"/>
            </a:endParaRPr>
          </a:p>
          <a:p>
            <a:pPr indent="0" algn="just" defTabSz="266700">
              <a:lnSpc>
                <a:spcPct val="100000"/>
              </a:lnSpc>
              <a:defRPr sz="4000" b="0">
                <a:solidFill>
                  <a:srgbClr val="000000"/>
                </a:solidFill>
                <a:uFill>
                  <a:solidFill>
                    <a:srgbClr val="000000"/>
                  </a:solidFill>
                </a:uFill>
                <a:latin typeface="+mn-lt"/>
                <a:ea typeface="+mn-ea"/>
                <a:cs typeface="+mn-cs"/>
                <a:sym typeface="Calibri" panose="020F0502020204030204"/>
              </a:defRPr>
            </a:pPr>
            <a:r>
              <a:rPr sz="3200" b="1">
                <a:solidFill>
                  <a:srgbClr val="FF0000"/>
                </a:solidFill>
                <a:latin typeface="微软雅黑" panose="020B0503020204020204" charset="-122"/>
                <a:ea typeface="微软雅黑" panose="020B0503020204020204" charset="-122"/>
                <a:cs typeface="微软雅黑" panose="020B0503020204020204" charset="-122"/>
              </a:rPr>
              <a:t>https://www.dfir.training/</a:t>
            </a:r>
          </a:p>
          <a:p>
            <a:pPr indent="0" algn="just" defTabSz="266700">
              <a:lnSpc>
                <a:spcPct val="100000"/>
              </a:lnSpc>
              <a:defRPr sz="4000" b="0">
                <a:solidFill>
                  <a:srgbClr val="000000"/>
                </a:solidFill>
                <a:uFill>
                  <a:solidFill>
                    <a:srgbClr val="000000"/>
                  </a:solidFill>
                </a:uFill>
                <a:latin typeface="+mn-lt"/>
                <a:ea typeface="+mn-ea"/>
                <a:cs typeface="+mn-cs"/>
                <a:sym typeface="Calibri" panose="020F0502020204030204"/>
              </a:defRPr>
            </a:pPr>
            <a:endParaRPr sz="3200" b="1">
              <a:ln>
                <a:noFill/>
              </a:ln>
              <a:solidFill>
                <a:srgbClr val="0151CC"/>
              </a:solidFill>
              <a:effectLst/>
              <a:latin typeface="微软雅黑" panose="020B0503020204020204" charset="-122"/>
              <a:ea typeface="微软雅黑" panose="020B0503020204020204" charset="-122"/>
              <a:cs typeface="+mj-cs"/>
            </a:endParaRPr>
          </a:p>
          <a:p>
            <a:pPr indent="0" algn="just" defTabSz="266700">
              <a:lnSpc>
                <a:spcPct val="100000"/>
              </a:lnSpc>
              <a:defRPr sz="4800" b="0">
                <a:solidFill>
                  <a:srgbClr val="000000"/>
                </a:solidFill>
                <a:uFill>
                  <a:solidFill>
                    <a:srgbClr val="000000"/>
                  </a:solidFill>
                </a:uFill>
                <a:latin typeface="+mn-lt"/>
                <a:ea typeface="+mn-ea"/>
                <a:cs typeface="+mn-cs"/>
                <a:sym typeface="Calibri" panose="020F0502020204030204"/>
              </a:defRPr>
            </a:pPr>
            <a:r>
              <a:rPr sz="3200" b="1">
                <a:ln>
                  <a:noFill/>
                </a:ln>
                <a:solidFill>
                  <a:srgbClr val="0151CC"/>
                </a:solidFill>
                <a:effectLst/>
                <a:latin typeface="微软雅黑" panose="020B0503020204020204" charset="-122"/>
                <a:ea typeface="微软雅黑" panose="020B0503020204020204" charset="-122"/>
                <a:cs typeface="+mj-cs"/>
              </a:rPr>
              <a:t>包含各个哈希库资源、哈希工具、哈希库转换工具等大量资源。</a:t>
            </a:r>
          </a:p>
        </p:txBody>
      </p:sp>
      <p:pic>
        <p:nvPicPr>
          <p:cNvPr id="267" name="图像" descr="图像"/>
          <p:cNvPicPr>
            <a:picLocks noChangeAspect="1"/>
          </p:cNvPicPr>
          <p:nvPr>
            <p:custDataLst>
              <p:tags r:id="rId2"/>
            </p:custDataLst>
          </p:nvPr>
        </p:nvPicPr>
        <p:blipFill>
          <a:blip r:embed="rId4"/>
          <a:stretch>
            <a:fillRect/>
          </a:stretch>
        </p:blipFill>
        <p:spPr>
          <a:xfrm>
            <a:off x="9591040" y="1956435"/>
            <a:ext cx="7403465" cy="6873875"/>
          </a:xfrm>
          <a:prstGeom prst="rect">
            <a:avLst/>
          </a:prstGeom>
          <a:ln w="12700">
            <a:miter lim="400000"/>
            <a:headEnd/>
            <a:tailEnd/>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92383" y="2263974"/>
            <a:ext cx="11624225" cy="5262245"/>
          </a:xfrm>
          <a:prstGeom prst="rect">
            <a:avLst/>
          </a:prstGeom>
          <a:noFill/>
        </p:spPr>
        <p:txBody>
          <a:bodyPr wrap="square" rtlCol="0" anchor="t">
            <a:spAutoFit/>
          </a:bodyPr>
          <a:lstStyle/>
          <a:p>
            <a:pPr indent="0" algn="just" defTabSz="266700">
              <a:lnSpc>
                <a:spcPct val="150000"/>
              </a:lnSpc>
              <a:defRPr sz="4800" b="0">
                <a:solidFill>
                  <a:srgbClr val="000000"/>
                </a:solidFill>
                <a:uFill>
                  <a:solidFill>
                    <a:srgbClr val="000000"/>
                  </a:solidFill>
                </a:uFill>
                <a:latin typeface="+mn-lt"/>
                <a:ea typeface="+mn-ea"/>
                <a:cs typeface="+mn-cs"/>
                <a:sym typeface="Calibri" panose="020F0502020204030204"/>
              </a:defRPr>
            </a:pPr>
            <a:r>
              <a:rPr lang="en-US" altLang="zh-CN" sz="3200" b="1" dirty="0">
                <a:solidFill>
                  <a:srgbClr val="0151CC"/>
                </a:solidFill>
                <a:latin typeface="微软雅黑" panose="020B0503020204020204" charset="-122"/>
                <a:ea typeface="微软雅黑" panose="020B0503020204020204" charset="-122"/>
                <a:sym typeface="+mn-ea"/>
              </a:rPr>
              <a:t>Q</a:t>
            </a:r>
            <a:r>
              <a:rPr lang="zh-CN" altLang="en-US" sz="3200" b="1" dirty="0">
                <a:solidFill>
                  <a:srgbClr val="0151CC"/>
                </a:solidFill>
                <a:latin typeface="微软雅黑" panose="020B0503020204020204" charset="-122"/>
                <a:ea typeface="微软雅黑" panose="020B0503020204020204" charset="-122"/>
                <a:sym typeface="+mn-ea"/>
              </a:rPr>
              <a:t>：</a:t>
            </a:r>
            <a:r>
              <a:rPr sz="3200" b="1" dirty="0" err="1">
                <a:solidFill>
                  <a:srgbClr val="0151CC"/>
                </a:solidFill>
                <a:latin typeface="微软雅黑" panose="020B0503020204020204" charset="-122"/>
                <a:ea typeface="微软雅黑" panose="020B0503020204020204" charset="-122"/>
                <a:sym typeface="+mn-ea"/>
              </a:rPr>
              <a:t>什么是哈希库</a:t>
            </a:r>
            <a:r>
              <a:rPr sz="3200" b="1" dirty="0">
                <a:solidFill>
                  <a:srgbClr val="0151CC"/>
                </a:solidFill>
                <a:latin typeface="微软雅黑" panose="020B0503020204020204" charset="-122"/>
                <a:ea typeface="微软雅黑" panose="020B0503020204020204" charset="-122"/>
                <a:sym typeface="+mn-ea"/>
              </a:rPr>
              <a:t>？</a:t>
            </a:r>
            <a:endParaRPr sz="3200" b="1" dirty="0">
              <a:solidFill>
                <a:srgbClr val="0151CC"/>
              </a:solidFill>
              <a:latin typeface="微软雅黑" panose="020B0503020204020204" charset="-122"/>
              <a:ea typeface="微软雅黑" panose="020B0503020204020204" charset="-122"/>
            </a:endParaRPr>
          </a:p>
          <a:p>
            <a:pPr algn="just" defTabSz="266700">
              <a:lnSpc>
                <a:spcPct val="150000"/>
              </a:lnSpc>
              <a:buSzPct val="100000"/>
              <a:defRPr sz="4800" b="0">
                <a:solidFill>
                  <a:srgbClr val="000000"/>
                </a:solidFill>
                <a:uFill>
                  <a:solidFill>
                    <a:srgbClr val="000000"/>
                  </a:solidFill>
                </a:uFill>
                <a:latin typeface="+mn-lt"/>
                <a:ea typeface="+mn-ea"/>
                <a:cs typeface="+mn-cs"/>
                <a:sym typeface="Calibri" panose="020F0502020204030204"/>
              </a:defRPr>
            </a:pPr>
            <a:r>
              <a:rPr lang="en-US" altLang="zh-CN" sz="3200" b="1" dirty="0">
                <a:solidFill>
                  <a:srgbClr val="0151CC"/>
                </a:solidFill>
                <a:latin typeface="微软雅黑" panose="020B0503020204020204" charset="-122"/>
                <a:ea typeface="微软雅黑" panose="020B0503020204020204" charset="-122"/>
                <a:sym typeface="+mn-ea"/>
              </a:rPr>
              <a:t>A</a:t>
            </a:r>
            <a:r>
              <a:rPr lang="zh-CN" altLang="en-US" sz="3200" b="1" dirty="0">
                <a:solidFill>
                  <a:srgbClr val="0151CC"/>
                </a:solidFill>
                <a:latin typeface="微软雅黑" panose="020B0503020204020204" charset="-122"/>
                <a:ea typeface="微软雅黑" panose="020B0503020204020204" charset="-122"/>
                <a:sym typeface="+mn-ea"/>
              </a:rPr>
              <a:t>：</a:t>
            </a:r>
            <a:r>
              <a:rPr sz="3200" dirty="0" err="1">
                <a:latin typeface="微软雅黑" panose="020B0503020204020204" charset="-122"/>
                <a:ea typeface="微软雅黑" panose="020B0503020204020204" charset="-122"/>
                <a:sym typeface="+mn-ea"/>
              </a:rPr>
              <a:t>哈希库，是包含各类已知各种应用程序和相关的文件、图片和视频、恶意代码等</a:t>
            </a:r>
            <a:r>
              <a:rPr sz="3200" b="1" dirty="0" err="1">
                <a:solidFill>
                  <a:srgbClr val="0051CC"/>
                </a:solidFill>
                <a:latin typeface="微软雅黑" panose="020B0503020204020204" charset="-122"/>
                <a:ea typeface="微软雅黑" panose="020B0503020204020204" charset="-122"/>
                <a:sym typeface="+mn-ea"/>
              </a:rPr>
              <a:t>文件哈希值的集合</a:t>
            </a:r>
            <a:r>
              <a:rPr sz="3200" dirty="0">
                <a:latin typeface="微软雅黑" panose="020B0503020204020204" charset="-122"/>
                <a:ea typeface="微软雅黑" panose="020B0503020204020204" charset="-122"/>
                <a:sym typeface="+mn-ea"/>
              </a:rPr>
              <a:t>。</a:t>
            </a:r>
            <a:endParaRPr sz="3200" dirty="0">
              <a:latin typeface="微软雅黑" panose="020B0503020204020204" charset="-122"/>
              <a:ea typeface="微软雅黑" panose="020B0503020204020204" charset="-122"/>
            </a:endParaRPr>
          </a:p>
          <a:p>
            <a:pPr indent="0" algn="just" defTabSz="266700">
              <a:lnSpc>
                <a:spcPct val="150000"/>
              </a:lnSpc>
              <a:defRPr sz="4800" b="0">
                <a:solidFill>
                  <a:srgbClr val="000000"/>
                </a:solidFill>
                <a:uFill>
                  <a:solidFill>
                    <a:srgbClr val="000000"/>
                  </a:solidFill>
                </a:uFill>
                <a:latin typeface="+mn-lt"/>
                <a:ea typeface="+mn-ea"/>
                <a:cs typeface="+mn-cs"/>
                <a:sym typeface="Calibri" panose="020F0502020204030204"/>
              </a:defRPr>
            </a:pPr>
            <a:endParaRPr sz="3200" dirty="0">
              <a:latin typeface="微软雅黑" panose="020B0503020204020204" charset="-122"/>
              <a:ea typeface="微软雅黑" panose="020B0503020204020204" charset="-122"/>
            </a:endParaRPr>
          </a:p>
          <a:p>
            <a:pPr indent="0" algn="just" defTabSz="266700">
              <a:lnSpc>
                <a:spcPct val="150000"/>
              </a:lnSpc>
              <a:defRPr sz="4800" b="0">
                <a:solidFill>
                  <a:srgbClr val="000000"/>
                </a:solidFill>
                <a:uFill>
                  <a:solidFill>
                    <a:srgbClr val="000000"/>
                  </a:solidFill>
                </a:uFill>
                <a:latin typeface="+mn-lt"/>
                <a:ea typeface="+mn-ea"/>
                <a:cs typeface="+mn-cs"/>
                <a:sym typeface="Calibri" panose="020F0502020204030204"/>
              </a:defRPr>
            </a:pPr>
            <a:r>
              <a:rPr lang="en-US" altLang="zh-CN" sz="3200" b="1" dirty="0">
                <a:solidFill>
                  <a:srgbClr val="0151CC"/>
                </a:solidFill>
                <a:latin typeface="微软雅黑" panose="020B0503020204020204" charset="-122"/>
                <a:ea typeface="微软雅黑" panose="020B0503020204020204" charset="-122"/>
                <a:sym typeface="+mn-ea"/>
              </a:rPr>
              <a:t>Q</a:t>
            </a:r>
            <a:r>
              <a:rPr lang="zh-CN" altLang="en-US" sz="3200" b="1" dirty="0">
                <a:solidFill>
                  <a:srgbClr val="0151CC"/>
                </a:solidFill>
                <a:latin typeface="微软雅黑" panose="020B0503020204020204" charset="-122"/>
                <a:ea typeface="微软雅黑" panose="020B0503020204020204" charset="-122"/>
                <a:sym typeface="+mn-ea"/>
              </a:rPr>
              <a:t>：</a:t>
            </a:r>
            <a:r>
              <a:rPr sz="3200" b="1" dirty="0" err="1">
                <a:solidFill>
                  <a:srgbClr val="0151CC"/>
                </a:solidFill>
                <a:latin typeface="微软雅黑" panose="020B0503020204020204" charset="-122"/>
                <a:ea typeface="微软雅黑" panose="020B0503020204020204" charset="-122"/>
                <a:sym typeface="+mn-ea"/>
              </a:rPr>
              <a:t>哈希库的作用</a:t>
            </a:r>
            <a:r>
              <a:rPr sz="3200" b="1" dirty="0">
                <a:solidFill>
                  <a:srgbClr val="0151CC"/>
                </a:solidFill>
                <a:latin typeface="微软雅黑" panose="020B0503020204020204" charset="-122"/>
                <a:ea typeface="微软雅黑" panose="020B0503020204020204" charset="-122"/>
                <a:sym typeface="+mn-ea"/>
              </a:rPr>
              <a:t>？</a:t>
            </a:r>
            <a:endParaRPr sz="3200" b="1" dirty="0">
              <a:solidFill>
                <a:srgbClr val="0151CC"/>
              </a:solidFill>
              <a:latin typeface="微软雅黑" panose="020B0503020204020204" charset="-122"/>
              <a:ea typeface="微软雅黑" panose="020B0503020204020204" charset="-122"/>
            </a:endParaRPr>
          </a:p>
          <a:p>
            <a:pPr algn="just" defTabSz="266700">
              <a:lnSpc>
                <a:spcPct val="150000"/>
              </a:lnSpc>
              <a:buSzPct val="100000"/>
              <a:defRPr sz="4800" b="0">
                <a:solidFill>
                  <a:srgbClr val="000000"/>
                </a:solidFill>
                <a:uFill>
                  <a:solidFill>
                    <a:srgbClr val="000000"/>
                  </a:solidFill>
                </a:uFill>
                <a:latin typeface="+mn-lt"/>
                <a:ea typeface="+mn-ea"/>
                <a:cs typeface="+mn-cs"/>
                <a:sym typeface="Calibri" panose="020F0502020204030204"/>
              </a:defRPr>
            </a:pPr>
            <a:r>
              <a:rPr lang="en-US" altLang="zh-CN" sz="3200" b="1" dirty="0">
                <a:solidFill>
                  <a:srgbClr val="0151CC"/>
                </a:solidFill>
                <a:latin typeface="微软雅黑" panose="020B0503020204020204" charset="-122"/>
                <a:ea typeface="微软雅黑" panose="020B0503020204020204" charset="-122"/>
                <a:sym typeface="+mn-ea"/>
              </a:rPr>
              <a:t>A</a:t>
            </a:r>
            <a:r>
              <a:rPr lang="zh-CN" altLang="en-US" sz="3200" b="1" dirty="0">
                <a:solidFill>
                  <a:srgbClr val="0151CC"/>
                </a:solidFill>
                <a:latin typeface="微软雅黑" panose="020B0503020204020204" charset="-122"/>
                <a:ea typeface="微软雅黑" panose="020B0503020204020204" charset="-122"/>
                <a:sym typeface="+mn-ea"/>
              </a:rPr>
              <a:t>：</a:t>
            </a:r>
            <a:r>
              <a:rPr sz="3200" dirty="0" err="1">
                <a:latin typeface="微软雅黑" panose="020B0503020204020204" charset="-122"/>
                <a:ea typeface="微软雅黑" panose="020B0503020204020204" charset="-122"/>
                <a:sym typeface="+mn-ea"/>
              </a:rPr>
              <a:t>利用哈希库，可以加速对已知的、恶意的、无关的、重要的文件的查找</a:t>
            </a:r>
            <a:r>
              <a:rPr sz="3200" dirty="0">
                <a:latin typeface="微软雅黑" panose="020B0503020204020204" charset="-122"/>
                <a:ea typeface="微软雅黑" panose="020B0503020204020204" charset="-122"/>
                <a:sym typeface="+mn-ea"/>
              </a:rPr>
              <a:t>。</a:t>
            </a:r>
            <a:endParaRPr lang="zh-CN" altLang="en-US" sz="3200" dirty="0">
              <a:latin typeface="微软雅黑" panose="020B0503020204020204" charset="-122"/>
              <a:ea typeface="微软雅黑" panose="020B0503020204020204" charset="-122"/>
              <a:sym typeface="+mn-ea"/>
            </a:endParaRPr>
          </a:p>
        </p:txBody>
      </p:sp>
      <p:sp>
        <p:nvSpPr>
          <p:cNvPr id="3" name="标题 2"/>
          <p:cNvSpPr>
            <a:spLocks noGrp="1"/>
          </p:cNvSpPr>
          <p:nvPr>
            <p:ph type="title"/>
          </p:nvPr>
        </p:nvSpPr>
        <p:spPr/>
        <p:txBody>
          <a:bodyPr/>
          <a:lstStyle/>
          <a:p>
            <a:r>
              <a:rPr lang="zh-CN" altLang="en-US" dirty="0"/>
              <a:t>基于哈希值的过滤</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35"/>
            <a:ext cx="18288000" cy="7539327"/>
          </a:xfrm>
          <a:prstGeom prst="rect">
            <a:avLst/>
          </a:prstGeom>
          <a:solidFill>
            <a:srgbClr val="90A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33" name="矩形 32"/>
          <p:cNvSpPr/>
          <p:nvPr/>
        </p:nvSpPr>
        <p:spPr>
          <a:xfrm>
            <a:off x="0" y="635"/>
            <a:ext cx="18288000" cy="7406640"/>
          </a:xfrm>
          <a:prstGeom prst="rect">
            <a:avLst/>
          </a:prstGeom>
          <a:solidFill>
            <a:srgbClr val="0151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9" name="文本框 28"/>
          <p:cNvSpPr txBox="1"/>
          <p:nvPr/>
        </p:nvSpPr>
        <p:spPr>
          <a:xfrm>
            <a:off x="6315035" y="287465"/>
            <a:ext cx="5657930" cy="5608320"/>
          </a:xfrm>
          <a:prstGeom prst="rect">
            <a:avLst/>
          </a:prstGeom>
          <a:noFill/>
        </p:spPr>
        <p:txBody>
          <a:bodyPr wrap="square" lIns="0" rtlCol="0">
            <a:spAutoFit/>
          </a:bodyPr>
          <a:lstStyle/>
          <a:p>
            <a:pPr algn="ctr"/>
            <a:r>
              <a:rPr lang="en-US" altLang="zh-CN" sz="35850" dirty="0">
                <a:ln w="22225">
                  <a:gradFill>
                    <a:gsLst>
                      <a:gs pos="0">
                        <a:schemeClr val="bg1"/>
                      </a:gs>
                      <a:gs pos="82000">
                        <a:schemeClr val="bg1">
                          <a:alpha val="0"/>
                        </a:schemeClr>
                      </a:gs>
                    </a:gsLst>
                    <a:lin ang="5400000" scaled="1"/>
                  </a:gradFill>
                </a:ln>
                <a:gradFill>
                  <a:gsLst>
                    <a:gs pos="0">
                      <a:schemeClr val="bg1">
                        <a:alpha val="16000"/>
                      </a:schemeClr>
                    </a:gs>
                    <a:gs pos="82000">
                      <a:schemeClr val="bg1">
                        <a:alpha val="0"/>
                      </a:schemeClr>
                    </a:gs>
                  </a:gsLst>
                  <a:lin ang="5400000" scaled="1"/>
                </a:gradFill>
                <a:latin typeface="思源黑体 CN Bold" panose="020B0800000000000000" pitchFamily="34" charset="-122"/>
                <a:ea typeface="思源黑体 CN Bold" panose="020B0800000000000000" pitchFamily="34" charset="-122"/>
              </a:rPr>
              <a:t>03</a:t>
            </a:r>
            <a:endParaRPr lang="zh-CN" altLang="en-US" sz="35850" dirty="0">
              <a:ln w="22225">
                <a:gradFill>
                  <a:gsLst>
                    <a:gs pos="0">
                      <a:schemeClr val="bg1"/>
                    </a:gs>
                    <a:gs pos="82000">
                      <a:schemeClr val="bg1">
                        <a:alpha val="0"/>
                      </a:schemeClr>
                    </a:gs>
                  </a:gsLst>
                  <a:lin ang="5400000" scaled="1"/>
                </a:gradFill>
              </a:ln>
              <a:gradFill>
                <a:gsLst>
                  <a:gs pos="0">
                    <a:schemeClr val="bg1">
                      <a:alpha val="16000"/>
                    </a:schemeClr>
                  </a:gs>
                  <a:gs pos="82000">
                    <a:schemeClr val="bg1">
                      <a:alpha val="0"/>
                    </a:schemeClr>
                  </a:gs>
                </a:gsLst>
                <a:lin ang="5400000" scaled="1"/>
              </a:gradFill>
              <a:latin typeface="思源黑体 CN Bold" panose="020B0800000000000000" pitchFamily="34" charset="-122"/>
              <a:ea typeface="思源黑体 CN Bold" panose="020B0800000000000000" pitchFamily="34" charset="-122"/>
            </a:endParaRPr>
          </a:p>
        </p:txBody>
      </p:sp>
      <p:sp>
        <p:nvSpPr>
          <p:cNvPr id="30" name="文本框 29"/>
          <p:cNvSpPr txBox="1"/>
          <p:nvPr/>
        </p:nvSpPr>
        <p:spPr>
          <a:xfrm>
            <a:off x="4049292" y="3592870"/>
            <a:ext cx="10189416" cy="1798955"/>
          </a:xfrm>
          <a:prstGeom prst="rect">
            <a:avLst/>
          </a:prstGeom>
        </p:spPr>
        <p:txBody>
          <a:bodyPr vert="horz" wrap="square" lIns="137160" tIns="68580" rIns="137160" bIns="68580" rtlCol="0" anchor="b">
            <a:spAutoFit/>
          </a:bodyPr>
          <a:lstStyle>
            <a:defPPr>
              <a:defRPr lang="zh-CN"/>
            </a:defPPr>
            <a:lvl1pPr>
              <a:lnSpc>
                <a:spcPct val="100000"/>
              </a:lnSpc>
              <a:spcBef>
                <a:spcPct val="0"/>
              </a:spcBef>
              <a:buNone/>
              <a:defRPr sz="7200" b="0">
                <a:solidFill>
                  <a:schemeClr val="bg1"/>
                </a:solidFill>
                <a:effectLst>
                  <a:outerShdw blurRad="266700" dist="63500" dir="2700000" sx="101000" sy="101000" algn="tl" rotWithShape="0">
                    <a:prstClr val="black">
                      <a:alpha val="12000"/>
                    </a:prstClr>
                  </a:outerShdw>
                </a:effectLst>
                <a:latin typeface="思源黑体 CN Bold" panose="020B0800000000000000" pitchFamily="34" charset="-122"/>
                <a:ea typeface="思源黑体 CN Bold" panose="020B0800000000000000" pitchFamily="34" charset="-122"/>
                <a:cs typeface="+mj-cs"/>
              </a:defRPr>
            </a:lvl1pPr>
          </a:lstStyle>
          <a:p>
            <a:pPr algn="ctr"/>
            <a:r>
              <a:rPr lang="zh-CN" sz="10800" b="1">
                <a:latin typeface="微软雅黑" panose="020B0503020204020204" charset="-122"/>
                <a:ea typeface="微软雅黑" panose="020B0503020204020204" charset="-122"/>
                <a:sym typeface="+mn-ea"/>
              </a:rPr>
              <a:t>数据的搜索</a:t>
            </a:r>
            <a:endParaRPr lang="zh-CN" altLang="en-US" sz="10800" dirty="0"/>
          </a:p>
        </p:txBody>
      </p:sp>
      <p:sp>
        <p:nvSpPr>
          <p:cNvPr id="24" name="圆角矩形 23"/>
          <p:cNvSpPr/>
          <p:nvPr>
            <p:custDataLst>
              <p:tags r:id="rId1"/>
            </p:custDataLst>
          </p:nvPr>
        </p:nvSpPr>
        <p:spPr>
          <a:xfrm>
            <a:off x="6511608" y="6728460"/>
            <a:ext cx="5264785" cy="1127125"/>
          </a:xfrm>
          <a:prstGeom prst="roundRect">
            <a:avLst>
              <a:gd name="adj" fmla="val 50000"/>
            </a:avLst>
          </a:prstGeom>
          <a:solidFill>
            <a:schemeClr val="bg1"/>
          </a:solidFill>
          <a:ln w="19050">
            <a:solidFill>
              <a:schemeClr val="bg1"/>
            </a:solidFill>
          </a:ln>
          <a:effectLst>
            <a:outerShdw blurRad="330200" dist="165100" dir="5400000" algn="t" rotWithShape="0">
              <a:srgbClr val="0E32DC">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rgbClr val="0151CC"/>
                </a:solidFill>
                <a:latin typeface="思源黑体 CN Heavy" panose="020B0A00000000000000" charset="-122"/>
                <a:ea typeface="思源黑体 CN Heavy" panose="020B0A00000000000000" charset="-122"/>
              </a:rPr>
              <a:t>PART 03</a:t>
            </a:r>
          </a:p>
        </p:txBody>
      </p:sp>
      <p:grpSp>
        <p:nvGrpSpPr>
          <p:cNvPr id="79" name="组合 78"/>
          <p:cNvGrpSpPr/>
          <p:nvPr/>
        </p:nvGrpSpPr>
        <p:grpSpPr>
          <a:xfrm>
            <a:off x="7098030" y="7259955"/>
            <a:ext cx="4091940" cy="76200"/>
            <a:chOff x="5130800" y="4937760"/>
            <a:chExt cx="1994139" cy="0"/>
          </a:xfrm>
        </p:grpSpPr>
        <p:cxnSp>
          <p:nvCxnSpPr>
            <p:cNvPr id="80" name="直接连接符 79"/>
            <p:cNvCxnSpPr/>
            <p:nvPr/>
          </p:nvCxnSpPr>
          <p:spPr>
            <a:xfrm>
              <a:off x="5130800" y="4937760"/>
              <a:ext cx="368300" cy="0"/>
            </a:xfrm>
            <a:prstGeom prst="line">
              <a:avLst/>
            </a:prstGeom>
            <a:ln w="66675">
              <a:solidFill>
                <a:srgbClr val="0151CC"/>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6756639" y="4937760"/>
              <a:ext cx="368300" cy="0"/>
            </a:xfrm>
            <a:prstGeom prst="line">
              <a:avLst/>
            </a:prstGeom>
            <a:ln w="66675">
              <a:solidFill>
                <a:srgbClr val="0151CC"/>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8925" y="31750"/>
            <a:ext cx="18545175" cy="10443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游戏机, 电子, 食物, 光盘&#10;&#10;描述已自动生成"/>
          <p:cNvPicPr>
            <a:picLocks noChangeAspect="1"/>
          </p:cNvPicPr>
          <p:nvPr userDrawn="1">
            <p:custDataLst>
              <p:tags r:id="rId1"/>
            </p:custDataLst>
          </p:nvPr>
        </p:nvPicPr>
        <p:blipFill rotWithShape="1">
          <a:blip r:embed="rId7">
            <a:alphaModFix amt="26000"/>
            <a:extLst>
              <a:ext uri="{BEBA8EAE-BF5A-486C-A8C5-ECC9F3942E4B}">
                <a14:imgProps xmlns:a14="http://schemas.microsoft.com/office/drawing/2010/main">
                  <a14:imgLayer r:embed="rId8">
                    <a14:imgEffect>
                      <a14:artisticBlur radius="60"/>
                    </a14:imgEffect>
                  </a14:imgLayer>
                </a14:imgProps>
              </a:ext>
              <a:ext uri="{28A0092B-C50C-407E-A947-70E740481C1C}">
                <a14:useLocalDpi xmlns:a14="http://schemas.microsoft.com/office/drawing/2010/main" val="0"/>
              </a:ext>
            </a:extLst>
          </a:blip>
          <a:srcRect l="7389" b="13178"/>
          <a:stretch>
            <a:fillRect/>
          </a:stretch>
        </p:blipFill>
        <p:spPr>
          <a:xfrm>
            <a:off x="-196215" y="-40005"/>
            <a:ext cx="18690590" cy="10513695"/>
          </a:xfrm>
          <a:prstGeom prst="rect">
            <a:avLst/>
          </a:prstGeom>
        </p:spPr>
      </p:pic>
      <p:sp>
        <p:nvSpPr>
          <p:cNvPr id="2" name="object 4"/>
          <p:cNvSpPr/>
          <p:nvPr/>
        </p:nvSpPr>
        <p:spPr>
          <a:xfrm>
            <a:off x="13527405" y="7804150"/>
            <a:ext cx="4277360" cy="2122805"/>
          </a:xfrm>
          <a:prstGeom prst="rect">
            <a:avLst/>
          </a:prstGeom>
          <a:blipFill>
            <a:blip r:embed="rId9" cstate="print"/>
            <a:stretch>
              <a:fillRect/>
            </a:stretch>
          </a:blipFill>
        </p:spPr>
        <p:txBody>
          <a:bodyPr wrap="square" lIns="0" tIns="0" rIns="0" bIns="0" rtlCol="0"/>
          <a:lstStyle/>
          <a:p>
            <a:endParaRPr/>
          </a:p>
        </p:txBody>
      </p:sp>
      <p:pic>
        <p:nvPicPr>
          <p:cNvPr id="5" name="图片 4" descr="background-0101"/>
          <p:cNvPicPr>
            <a:picLocks noChangeAspect="1"/>
          </p:cNvPicPr>
          <p:nvPr/>
        </p:nvPicPr>
        <p:blipFill>
          <a:blip r:embed="rId10"/>
          <a:srcRect l="5701" t="54492" r="43213" b="8087"/>
          <a:stretch>
            <a:fillRect/>
          </a:stretch>
        </p:blipFill>
        <p:spPr>
          <a:xfrm>
            <a:off x="-315595" y="2976880"/>
            <a:ext cx="8689340" cy="4774565"/>
          </a:xfrm>
          <a:prstGeom prst="rect">
            <a:avLst/>
          </a:prstGeom>
        </p:spPr>
      </p:pic>
      <p:grpSp>
        <p:nvGrpSpPr>
          <p:cNvPr id="6" name="组合 5"/>
          <p:cNvGrpSpPr/>
          <p:nvPr/>
        </p:nvGrpSpPr>
        <p:grpSpPr>
          <a:xfrm>
            <a:off x="6236335" y="2973070"/>
            <a:ext cx="12071350" cy="4777740"/>
            <a:chOff x="4257077" y="2119893"/>
            <a:chExt cx="5955804" cy="2356960"/>
          </a:xfrm>
          <a:solidFill>
            <a:srgbClr val="0151CC"/>
          </a:solidFill>
        </p:grpSpPr>
        <p:sp>
          <p:nvSpPr>
            <p:cNvPr id="11" name="等腰三角形 10"/>
            <p:cNvSpPr/>
            <p:nvPr/>
          </p:nvSpPr>
          <p:spPr>
            <a:xfrm rot="16200000">
              <a:off x="4224440" y="3094390"/>
              <a:ext cx="473237" cy="4079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552497" y="2119893"/>
              <a:ext cx="5660384" cy="2356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spcBef>
                  <a:spcPts val="1200"/>
                </a:spcBef>
              </a:pPr>
              <a:endParaRPr lang="zh-CN" altLang="zh-CN" sz="1600" b="1" dirty="0">
                <a:solidFill>
                  <a:schemeClr val="bg1"/>
                </a:solidFill>
                <a:latin typeface="微软雅黑" panose="020B0503020204020204" charset="-122"/>
                <a:ea typeface="微软雅黑" panose="020B0503020204020204" charset="-122"/>
                <a:sym typeface="+mn-ea"/>
              </a:endParaRPr>
            </a:p>
          </p:txBody>
        </p:sp>
      </p:grpSp>
      <p:sp>
        <p:nvSpPr>
          <p:cNvPr id="13" name="文本框 12"/>
          <p:cNvSpPr txBox="1"/>
          <p:nvPr/>
        </p:nvSpPr>
        <p:spPr>
          <a:xfrm>
            <a:off x="10322797" y="4982751"/>
            <a:ext cx="7467600" cy="799465"/>
          </a:xfrm>
          <a:prstGeom prst="rect">
            <a:avLst/>
          </a:prstGeom>
          <a:noFill/>
        </p:spPr>
        <p:txBody>
          <a:bodyPr wrap="square" rtlCol="0">
            <a:noAutofit/>
          </a:bodyPr>
          <a:lstStyle/>
          <a:p>
            <a:r>
              <a:rPr lang="zh-CN" sz="4000" b="1" dirty="0">
                <a:solidFill>
                  <a:schemeClr val="bg1"/>
                </a:solidFill>
                <a:latin typeface="微软雅黑" panose="020B0503020204020204" charset="-122"/>
                <a:ea typeface="微软雅黑" panose="020B0503020204020204" charset="-122"/>
                <a:sym typeface="+mn-ea"/>
              </a:rPr>
              <a:t>数据的搜索</a:t>
            </a:r>
          </a:p>
        </p:txBody>
      </p:sp>
      <p:sp>
        <p:nvSpPr>
          <p:cNvPr id="14" name="文本框 13"/>
          <p:cNvSpPr txBox="1"/>
          <p:nvPr/>
        </p:nvSpPr>
        <p:spPr>
          <a:xfrm>
            <a:off x="8629014" y="4977765"/>
            <a:ext cx="1667113" cy="769441"/>
          </a:xfrm>
          <a:prstGeom prst="rect">
            <a:avLst/>
          </a:prstGeom>
          <a:noFill/>
          <a:extLst>
            <a:ext uri="{909E8E84-426E-40DD-AFC4-6F175D3DCCD1}">
              <a14:hiddenFill xmlns:a14="http://schemas.microsoft.com/office/drawing/2010/main">
                <a:solidFill>
                  <a:srgbClr val="0151CC"/>
                </a:solidFill>
              </a14:hiddenFill>
            </a:ext>
          </a:extLst>
        </p:spPr>
        <p:txBody>
          <a:bodyPr wrap="square" rtlCol="0">
            <a:spAutoFit/>
          </a:bodyPr>
          <a:lstStyle/>
          <a:p>
            <a:pPr algn="l"/>
            <a:r>
              <a:rPr lang="en-US" altLang="zh-CN" sz="4400" b="1" dirty="0">
                <a:solidFill>
                  <a:schemeClr val="bg1"/>
                </a:solidFill>
                <a:latin typeface="微软雅黑" panose="020B0503020204020204" charset="-122"/>
                <a:ea typeface="微软雅黑" panose="020B0503020204020204" charset="-122"/>
              </a:rPr>
              <a:t>2.5.1</a:t>
            </a:r>
          </a:p>
        </p:txBody>
      </p:sp>
      <p:pic>
        <p:nvPicPr>
          <p:cNvPr id="22531" name="Picture 4" descr="2015-09-30_235451"/>
          <p:cNvPicPr>
            <a:picLocks noChangeAspect="1" noChangeArrowheads="1"/>
          </p:cNvPicPr>
          <p:nvPr>
            <p:custDataLst>
              <p:tags r:id="rId2"/>
            </p:custDataLst>
          </p:nvPr>
        </p:nvPicPr>
        <p:blipFill>
          <a:blip r:embed="rId11"/>
          <a:srcRect/>
          <a:stretch>
            <a:fillRect/>
          </a:stretch>
        </p:blipFill>
        <p:spPr bwMode="auto">
          <a:xfrm>
            <a:off x="791210" y="3848100"/>
            <a:ext cx="4412615" cy="3039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custDataLst>
              <p:tags r:id="rId3"/>
            </p:custDataLst>
          </p:nvPr>
        </p:nvSpPr>
        <p:spPr>
          <a:xfrm>
            <a:off x="14474825" y="894715"/>
            <a:ext cx="2697480" cy="521970"/>
          </a:xfrm>
          <a:prstGeom prst="rect">
            <a:avLst/>
          </a:prstGeom>
          <a:noFill/>
        </p:spPr>
        <p:txBody>
          <a:bodyPr wrap="square" rtlCol="0">
            <a:spAutoFit/>
          </a:bodyPr>
          <a:lstStyle/>
          <a:p>
            <a:pPr algn="r"/>
            <a:r>
              <a:rPr lang="zh-CN" altLang="en-US" sz="2800" b="1" dirty="0">
                <a:solidFill>
                  <a:srgbClr val="0151CC"/>
                </a:solidFill>
                <a:latin typeface="微软雅黑" panose="020B0503020204020204" charset="-122"/>
                <a:ea typeface="微软雅黑" panose="020B0503020204020204" charset="-122"/>
                <a:cs typeface="微软雅黑" panose="020B0503020204020204" charset="-122"/>
                <a:sym typeface="Franklin Gothic Book" panose="020B0503020102020204"/>
              </a:rPr>
              <a:t>数字取证</a:t>
            </a:r>
          </a:p>
        </p:txBody>
      </p:sp>
      <p:sp>
        <p:nvSpPr>
          <p:cNvPr id="10" name="文本框 9"/>
          <p:cNvSpPr txBox="1"/>
          <p:nvPr>
            <p:custDataLst>
              <p:tags r:id="rId4"/>
            </p:custDataLst>
          </p:nvPr>
        </p:nvSpPr>
        <p:spPr>
          <a:xfrm>
            <a:off x="13421360" y="1471295"/>
            <a:ext cx="3679190" cy="460375"/>
          </a:xfrm>
          <a:prstGeom prst="rect">
            <a:avLst/>
          </a:prstGeom>
          <a:noFill/>
        </p:spPr>
        <p:txBody>
          <a:bodyPr wrap="square" rtlCol="0">
            <a:spAutoFit/>
          </a:bodyPr>
          <a:lstStyle/>
          <a:p>
            <a:pPr algn="r"/>
            <a:r>
              <a:rPr lang="en-US" altLang="zh-CN" sz="2400" i="1" dirty="0">
                <a:solidFill>
                  <a:srgbClr val="0151CC"/>
                </a:solidFill>
                <a:latin typeface="微软雅黑" panose="020B0503020204020204" charset="-122"/>
                <a:ea typeface="微软雅黑" panose="020B0503020204020204" charset="-122"/>
                <a:cs typeface="微软雅黑" panose="020B0503020204020204" charset="-122"/>
                <a:sym typeface="Franklin Gothic Book" panose="020B0503020102020204"/>
              </a:rPr>
              <a:t>Digital Forensics</a:t>
            </a:r>
            <a:endParaRPr lang="zh-CN" altLang="en-US" sz="2400" i="1" dirty="0">
              <a:solidFill>
                <a:srgbClr val="0151CC"/>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数据搜索概述</a:t>
            </a:r>
          </a:p>
        </p:txBody>
      </p:sp>
      <p:sp>
        <p:nvSpPr>
          <p:cNvPr id="3" name="文本框 2"/>
          <p:cNvSpPr txBox="1"/>
          <p:nvPr/>
        </p:nvSpPr>
        <p:spPr>
          <a:xfrm>
            <a:off x="1149350" y="1760220"/>
            <a:ext cx="15988665" cy="7697470"/>
          </a:xfrm>
          <a:prstGeom prst="rect">
            <a:avLst/>
          </a:prstGeom>
          <a:noFill/>
        </p:spPr>
        <p:txBody>
          <a:bodyPr wrap="square" rtlCol="0" anchor="t">
            <a:noAutofit/>
          </a:bodyPr>
          <a:lstStyle/>
          <a:p>
            <a:pPr marL="0" indent="266700" algn="l">
              <a:lnSpc>
                <a:spcPct val="150000"/>
              </a:lnSpc>
            </a:pPr>
            <a:r>
              <a:rPr lang="en-US" altLang="zh-CN" sz="3200" dirty="0">
                <a:latin typeface="Times New Roman" panose="02020603050405020304" charset="0"/>
                <a:cs typeface="宋体" panose="02010600030101010101" pitchFamily="2" charset="-122"/>
                <a:sym typeface="+mn-ea"/>
              </a:rPr>
              <a:t>      </a:t>
            </a:r>
            <a:r>
              <a:rPr lang="zh-CN" sz="3200" dirty="0">
                <a:latin typeface="Times New Roman" panose="02020603050405020304" charset="0"/>
                <a:cs typeface="宋体" panose="02010600030101010101" pitchFamily="2" charset="-122"/>
                <a:sym typeface="+mn-ea"/>
              </a:rPr>
              <a:t>搜索是数字取证中的一种常用技术，用于对</a:t>
            </a:r>
            <a:r>
              <a:rPr lang="zh-CN" sz="3200" dirty="0">
                <a:solidFill>
                  <a:schemeClr val="accent1">
                    <a:lumMod val="75000"/>
                  </a:schemeClr>
                </a:solidFill>
                <a:latin typeface="Times New Roman" panose="02020603050405020304" charset="0"/>
                <a:cs typeface="宋体" panose="02010600030101010101" pitchFamily="2" charset="-122"/>
                <a:sym typeface="+mn-ea"/>
              </a:rPr>
              <a:t>检材中的数据</a:t>
            </a:r>
            <a:r>
              <a:rPr lang="zh-CN" sz="3200" dirty="0">
                <a:latin typeface="Times New Roman" panose="02020603050405020304" charset="0"/>
                <a:cs typeface="宋体" panose="02010600030101010101" pitchFamily="2" charset="-122"/>
                <a:sym typeface="+mn-ea"/>
              </a:rPr>
              <a:t>进行快速的查找，能够在现有数据、已删除数据和松弛空间等位置中</a:t>
            </a:r>
            <a:r>
              <a:rPr lang="zh-CN" sz="3200" dirty="0">
                <a:solidFill>
                  <a:schemeClr val="accent1">
                    <a:lumMod val="75000"/>
                  </a:schemeClr>
                </a:solidFill>
                <a:latin typeface="Times New Roman" panose="02020603050405020304" charset="0"/>
                <a:cs typeface="宋体" panose="02010600030101010101" pitchFamily="2" charset="-122"/>
                <a:sym typeface="+mn-ea"/>
              </a:rPr>
              <a:t>查找</a:t>
            </a:r>
            <a:r>
              <a:rPr lang="zh-CN" sz="3200" dirty="0">
                <a:latin typeface="Times New Roman" panose="02020603050405020304" charset="0"/>
                <a:cs typeface="宋体" panose="02010600030101010101" pitchFamily="2" charset="-122"/>
                <a:sym typeface="+mn-ea"/>
              </a:rPr>
              <a:t>调查人员</a:t>
            </a:r>
            <a:r>
              <a:rPr lang="zh-CN" sz="3200" dirty="0">
                <a:solidFill>
                  <a:schemeClr val="accent1">
                    <a:lumMod val="75000"/>
                  </a:schemeClr>
                </a:solidFill>
                <a:latin typeface="Times New Roman" panose="02020603050405020304" charset="0"/>
                <a:cs typeface="宋体" panose="02010600030101010101" pitchFamily="2" charset="-122"/>
                <a:sym typeface="+mn-ea"/>
              </a:rPr>
              <a:t>关注的内容</a:t>
            </a:r>
            <a:r>
              <a:rPr lang="zh-CN" sz="3200" dirty="0">
                <a:latin typeface="Times New Roman" panose="02020603050405020304" charset="0"/>
                <a:cs typeface="宋体" panose="02010600030101010101" pitchFamily="2" charset="-122"/>
                <a:sym typeface="+mn-ea"/>
              </a:rPr>
              <a:t>。在取证调查的早期阶段，调查人员能够通过关键词搜索的方法来寻找线索，即在待取证的数据中搜索案件中所涉及的关键词，如色情和机密的词汇，从而快速定位到相关的文件，调查人员可以进一步对相关的文件进行取证分析，从而寻找到案件调查的相关线索。</a:t>
            </a:r>
          </a:p>
          <a:p>
            <a:pPr marL="0" indent="266700" algn="l">
              <a:lnSpc>
                <a:spcPct val="150000"/>
              </a:lnSpc>
            </a:pPr>
            <a:endParaRPr lang="zh-CN" sz="3200" dirty="0">
              <a:latin typeface="Times New Roman" panose="02020603050405020304" charset="0"/>
              <a:cs typeface="宋体" panose="02010600030101010101" pitchFamily="2" charset="-122"/>
              <a:sym typeface="+mn-ea"/>
            </a:endParaRPr>
          </a:p>
          <a:p>
            <a:pPr marL="0" indent="266700" algn="l">
              <a:lnSpc>
                <a:spcPct val="150000"/>
              </a:lnSpc>
            </a:pPr>
            <a:r>
              <a:rPr lang="zh-CN" sz="3200" b="1" dirty="0">
                <a:solidFill>
                  <a:srgbClr val="0151CC"/>
                </a:solidFill>
                <a:latin typeface="Times New Roman" panose="02020603050405020304" charset="0"/>
                <a:cs typeface="宋体" panose="02010600030101010101" pitchFamily="2" charset="-122"/>
                <a:sym typeface="+mn-ea"/>
              </a:rPr>
              <a:t>编码</a:t>
            </a:r>
            <a:r>
              <a:rPr lang="zh-CN" altLang="en-US" sz="3200" dirty="0">
                <a:latin typeface="Times New Roman" panose="02020603050405020304" charset="0"/>
                <a:cs typeface="宋体" panose="02010600030101010101" pitchFamily="2" charset="-122"/>
                <a:sym typeface="+mn-ea"/>
              </a:rPr>
              <a:t>：</a:t>
            </a:r>
            <a:r>
              <a:rPr lang="en-US" altLang="zh-CN" sz="3200" dirty="0">
                <a:latin typeface="Times New Roman" panose="02020603050405020304" charset="0"/>
                <a:cs typeface="宋体" panose="02010600030101010101" pitchFamily="2" charset="-122"/>
                <a:sym typeface="+mn-ea"/>
              </a:rPr>
              <a:t>ASCII</a:t>
            </a:r>
            <a:r>
              <a:rPr lang="zh-CN" altLang="en-US" sz="3200" dirty="0">
                <a:latin typeface="Times New Roman" panose="02020603050405020304" charset="0"/>
                <a:cs typeface="宋体" panose="02010600030101010101" pitchFamily="2" charset="-122"/>
                <a:sym typeface="+mn-ea"/>
              </a:rPr>
              <a:t>、</a:t>
            </a:r>
            <a:r>
              <a:rPr lang="en-US" sz="3200" dirty="0">
                <a:latin typeface="Times New Roman" panose="02020603050405020304" charset="0"/>
                <a:cs typeface="宋体" panose="02010600030101010101" pitchFamily="2" charset="-122"/>
                <a:sym typeface="+mn-ea"/>
              </a:rPr>
              <a:t>Unicode</a:t>
            </a:r>
            <a:r>
              <a:rPr lang="zh-CN" sz="3200" dirty="0">
                <a:latin typeface="Times New Roman" panose="02020603050405020304" charset="0"/>
                <a:cs typeface="宋体" panose="02010600030101010101" pitchFamily="2" charset="-122"/>
                <a:sym typeface="+mn-ea"/>
              </a:rPr>
              <a:t>，</a:t>
            </a:r>
            <a:r>
              <a:rPr lang="en-US" altLang="zh-CN" sz="3200" dirty="0">
                <a:latin typeface="Times New Roman" panose="02020603050405020304" charset="0"/>
                <a:cs typeface="宋体" panose="02010600030101010101" pitchFamily="2" charset="-122"/>
                <a:sym typeface="+mn-ea"/>
              </a:rPr>
              <a:t>UTF8</a:t>
            </a:r>
            <a:r>
              <a:rPr lang="zh-CN" altLang="en-US" sz="3200" dirty="0">
                <a:latin typeface="Times New Roman" panose="02020603050405020304" charset="0"/>
                <a:cs typeface="宋体" panose="02010600030101010101" pitchFamily="2" charset="-122"/>
                <a:sym typeface="+mn-ea"/>
              </a:rPr>
              <a:t>，</a:t>
            </a:r>
            <a:r>
              <a:rPr lang="en-US" sz="3200" dirty="0">
                <a:latin typeface="Times New Roman" panose="02020603050405020304" charset="0"/>
                <a:cs typeface="宋体" panose="02010600030101010101" pitchFamily="2" charset="-122"/>
                <a:sym typeface="+mn-ea"/>
              </a:rPr>
              <a:t>BIG5</a:t>
            </a:r>
            <a:r>
              <a:rPr lang="zh-CN" sz="3200" dirty="0">
                <a:latin typeface="Times New Roman" panose="02020603050405020304" charset="0"/>
                <a:cs typeface="宋体" panose="02010600030101010101" pitchFamily="2" charset="-122"/>
                <a:sym typeface="+mn-ea"/>
              </a:rPr>
              <a:t>，</a:t>
            </a:r>
            <a:r>
              <a:rPr lang="en-US" sz="3200" dirty="0">
                <a:latin typeface="Times New Roman" panose="02020603050405020304" charset="0"/>
                <a:cs typeface="宋体" panose="02010600030101010101" pitchFamily="2" charset="-122"/>
                <a:sym typeface="+mn-ea"/>
              </a:rPr>
              <a:t>GB2312</a:t>
            </a:r>
            <a:r>
              <a:rPr lang="zh-CN" sz="3200" dirty="0">
                <a:latin typeface="Times New Roman" panose="02020603050405020304" charset="0"/>
                <a:cs typeface="宋体" panose="02010600030101010101" pitchFamily="2" charset="-122"/>
                <a:sym typeface="+mn-ea"/>
              </a:rPr>
              <a:t>等；</a:t>
            </a:r>
          </a:p>
          <a:p>
            <a:pPr marL="0" indent="266700" algn="l">
              <a:lnSpc>
                <a:spcPct val="150000"/>
              </a:lnSpc>
            </a:pPr>
            <a:r>
              <a:rPr lang="zh-CN" sz="3200" b="1" dirty="0">
                <a:solidFill>
                  <a:srgbClr val="0151CC"/>
                </a:solidFill>
                <a:latin typeface="Times New Roman" panose="02020603050405020304" charset="0"/>
                <a:cs typeface="宋体" panose="02010600030101010101" pitchFamily="2" charset="-122"/>
                <a:sym typeface="+mn-ea"/>
              </a:rPr>
              <a:t>语种</a:t>
            </a:r>
            <a:r>
              <a:rPr lang="zh-CN" altLang="en-US" sz="3200" b="1" dirty="0">
                <a:solidFill>
                  <a:srgbClr val="0151CC"/>
                </a:solidFill>
                <a:latin typeface="Times New Roman" panose="02020603050405020304" charset="0"/>
                <a:cs typeface="宋体" panose="02010600030101010101" pitchFamily="2" charset="-122"/>
                <a:sym typeface="+mn-ea"/>
              </a:rPr>
              <a:t>：</a:t>
            </a:r>
            <a:r>
              <a:rPr lang="zh-CN" sz="3200" dirty="0">
                <a:latin typeface="Times New Roman" panose="02020603050405020304" charset="0"/>
                <a:cs typeface="宋体" panose="02010600030101010101" pitchFamily="2" charset="-122"/>
                <a:sym typeface="+mn-ea"/>
              </a:rPr>
              <a:t>简体中文、繁体中文、俄文和日语等；</a:t>
            </a:r>
          </a:p>
          <a:p>
            <a:pPr marL="0" indent="266700" algn="l">
              <a:lnSpc>
                <a:spcPct val="150000"/>
              </a:lnSpc>
            </a:pPr>
            <a:r>
              <a:rPr lang="zh-CN" sz="3200" b="1" dirty="0">
                <a:solidFill>
                  <a:srgbClr val="0151CC"/>
                </a:solidFill>
                <a:latin typeface="Times New Roman" panose="02020603050405020304" charset="0"/>
                <a:cs typeface="宋体" panose="02010600030101010101" pitchFamily="2" charset="-122"/>
                <a:sym typeface="+mn-ea"/>
              </a:rPr>
              <a:t>格式</a:t>
            </a:r>
            <a:r>
              <a:rPr lang="zh-CN" altLang="en-US" sz="3200" b="1" dirty="0">
                <a:solidFill>
                  <a:srgbClr val="0151CC"/>
                </a:solidFill>
                <a:latin typeface="Times New Roman" panose="02020603050405020304" charset="0"/>
                <a:cs typeface="宋体" panose="02010600030101010101" pitchFamily="2" charset="-122"/>
                <a:sym typeface="+mn-ea"/>
              </a:rPr>
              <a:t>：</a:t>
            </a:r>
            <a:r>
              <a:rPr lang="zh-CN" sz="3200" dirty="0">
                <a:latin typeface="Times New Roman" panose="02020603050405020304" charset="0"/>
                <a:cs typeface="宋体" panose="02010600030101010101" pitchFamily="2" charset="-122"/>
                <a:sym typeface="+mn-ea"/>
              </a:rPr>
              <a:t>纯文本、网页、复合文件、压缩文件、电子邮件、加密文件和注册表等</a:t>
            </a:r>
          </a:p>
          <a:p>
            <a:pPr marL="0" indent="266700" algn="l">
              <a:lnSpc>
                <a:spcPct val="150000"/>
              </a:lnSpc>
            </a:pPr>
            <a:r>
              <a:rPr lang="zh-CN" sz="3200" b="1" dirty="0">
                <a:solidFill>
                  <a:srgbClr val="0151CC"/>
                </a:solidFill>
                <a:latin typeface="Times New Roman" panose="02020603050405020304" charset="0"/>
                <a:cs typeface="宋体" panose="02010600030101010101" pitchFamily="2" charset="-122"/>
                <a:sym typeface="+mn-ea"/>
              </a:rPr>
              <a:t>规则</a:t>
            </a:r>
            <a:r>
              <a:rPr lang="zh-CN" altLang="en-US" sz="3200" b="1" dirty="0">
                <a:solidFill>
                  <a:srgbClr val="0151CC"/>
                </a:solidFill>
                <a:latin typeface="Times New Roman" panose="02020603050405020304" charset="0"/>
                <a:cs typeface="宋体" panose="02010600030101010101" pitchFamily="2" charset="-122"/>
                <a:sym typeface="+mn-ea"/>
              </a:rPr>
              <a:t>：</a:t>
            </a:r>
            <a:r>
              <a:rPr lang="zh-CN" sz="3200" dirty="0">
                <a:latin typeface="Times New Roman" panose="02020603050405020304" charset="0"/>
                <a:cs typeface="宋体" panose="02010600030101010101" pitchFamily="2" charset="-122"/>
                <a:sym typeface="+mn-ea"/>
              </a:rPr>
              <a:t>电话号码、身份证号码和电子邮件地址等具有特殊规则的字符串。</a:t>
            </a:r>
          </a:p>
          <a:p>
            <a:pPr marL="0" indent="266700" algn="l">
              <a:lnSpc>
                <a:spcPct val="150000"/>
              </a:lnSpc>
            </a:pPr>
            <a:endParaRPr lang="zh-CN" altLang="en-US" sz="3200" dirty="0">
              <a:latin typeface="+mn-ea"/>
              <a:ea typeface="+mn-ea"/>
              <a:cs typeface="+mn-ea"/>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存在的、删除的数据</a:t>
            </a:r>
          </a:p>
        </p:txBody>
      </p:sp>
      <p:sp>
        <p:nvSpPr>
          <p:cNvPr id="3" name="文本框 2"/>
          <p:cNvSpPr txBox="1"/>
          <p:nvPr/>
        </p:nvSpPr>
        <p:spPr>
          <a:xfrm>
            <a:off x="1162685" y="1760220"/>
            <a:ext cx="15988665" cy="7697470"/>
          </a:xfrm>
          <a:prstGeom prst="rect">
            <a:avLst/>
          </a:prstGeom>
          <a:noFill/>
        </p:spPr>
        <p:txBody>
          <a:bodyPr wrap="square" rtlCol="0" anchor="t">
            <a:noAutofit/>
          </a:bodyPr>
          <a:lstStyle/>
          <a:p>
            <a:pPr marL="0" indent="266700" algn="l">
              <a:lnSpc>
                <a:spcPct val="150000"/>
              </a:lnSpc>
            </a:pPr>
            <a:r>
              <a:rPr lang="en-US" altLang="zh-CN" sz="3200" dirty="0">
                <a:latin typeface="Times New Roman" panose="02020603050405020304" charset="0"/>
                <a:cs typeface="宋体" panose="02010600030101010101" pitchFamily="2" charset="-122"/>
                <a:sym typeface="+mn-ea"/>
              </a:rPr>
              <a:t>      </a:t>
            </a:r>
            <a:r>
              <a:rPr lang="zh-CN" sz="3200" dirty="0">
                <a:latin typeface="Times New Roman" panose="02020603050405020304" charset="0"/>
                <a:cs typeface="宋体" panose="02010600030101010101" pitchFamily="2" charset="-122"/>
                <a:sym typeface="+mn-ea"/>
              </a:rPr>
              <a:t>现有数据（存在的）、已删除数据和松弛空间</a:t>
            </a:r>
            <a:endParaRPr lang="zh-CN" altLang="en-US" sz="3200" dirty="0">
              <a:latin typeface="+mn-ea"/>
              <a:ea typeface="+mn-ea"/>
              <a:cs typeface="+mn-ea"/>
              <a:sym typeface="+mn-ea"/>
            </a:endParaRPr>
          </a:p>
        </p:txBody>
      </p:sp>
      <p:pic>
        <p:nvPicPr>
          <p:cNvPr id="4" name="图片 3"/>
          <p:cNvPicPr>
            <a:picLocks noChangeAspect="1"/>
          </p:cNvPicPr>
          <p:nvPr/>
        </p:nvPicPr>
        <p:blipFill>
          <a:blip r:embed="rId2"/>
          <a:stretch>
            <a:fillRect/>
          </a:stretch>
        </p:blipFill>
        <p:spPr>
          <a:xfrm>
            <a:off x="8641715" y="2767965"/>
            <a:ext cx="8509000" cy="7023100"/>
          </a:xfrm>
          <a:prstGeom prst="rect">
            <a:avLst/>
          </a:prstGeom>
        </p:spPr>
      </p:pic>
      <p:pic>
        <p:nvPicPr>
          <p:cNvPr id="5" name="图片 4"/>
          <p:cNvPicPr>
            <a:picLocks noChangeAspect="1"/>
          </p:cNvPicPr>
          <p:nvPr/>
        </p:nvPicPr>
        <p:blipFill>
          <a:blip r:embed="rId3"/>
          <a:stretch>
            <a:fillRect/>
          </a:stretch>
        </p:blipFill>
        <p:spPr>
          <a:xfrm>
            <a:off x="2303780" y="2767965"/>
            <a:ext cx="5622290" cy="707961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3010" y="6008370"/>
            <a:ext cx="10452735" cy="1076325"/>
          </a:xfrm>
          <a:prstGeom prst="rect">
            <a:avLst/>
          </a:prstGeom>
          <a:noFill/>
        </p:spPr>
        <p:txBody>
          <a:bodyPr wrap="square" rtlCol="0" anchor="t">
            <a:spAutoFit/>
          </a:bodyPr>
          <a:lstStyle/>
          <a:p>
            <a:pPr algn="just" defTabSz="266700">
              <a:defRPr sz="3400">
                <a:uFill>
                  <a:solidFill>
                    <a:srgbClr val="000000"/>
                  </a:solidFill>
                </a:uFill>
                <a:latin typeface="+mn-lt"/>
                <a:ea typeface="+mn-ea"/>
                <a:cs typeface="+mn-cs"/>
                <a:sym typeface="Calibri" panose="020F0502020204030204"/>
              </a:defRPr>
            </a:pPr>
            <a:endParaRPr sz="3200" kern="0">
              <a:solidFill>
                <a:srgbClr val="000000"/>
              </a:solidFill>
              <a:latin typeface="微软雅黑" panose="020B0503020204020204" charset="-122"/>
              <a:ea typeface="微软雅黑" panose="020B0503020204020204" charset="-122"/>
              <a:cs typeface="微软雅黑" panose="020B0503020204020204" charset="-122"/>
            </a:endParaRPr>
          </a:p>
          <a:p>
            <a:pPr algn="just" defTabSz="266700">
              <a:defRPr sz="3400">
                <a:uFill>
                  <a:solidFill>
                    <a:srgbClr val="000000"/>
                  </a:solidFill>
                </a:uFill>
                <a:latin typeface="+mn-lt"/>
                <a:ea typeface="+mn-ea"/>
                <a:cs typeface="+mn-cs"/>
                <a:sym typeface="Calibri" panose="020F0502020204030204"/>
              </a:defRPr>
            </a:pPr>
            <a:endParaRPr lang="zh-CN" altLang="en-US" sz="3200">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1675710" y="1558767"/>
            <a:ext cx="14885114" cy="3698641"/>
          </a:xfrm>
          <a:prstGeom prst="rect">
            <a:avLst/>
          </a:prstGeom>
          <a:noFill/>
        </p:spPr>
        <p:txBody>
          <a:bodyPr wrap="square" rtlCol="0" anchor="t">
            <a:spAutoFit/>
          </a:bodyPr>
          <a:lstStyle/>
          <a:p>
            <a:pPr>
              <a:lnSpc>
                <a:spcPct val="150000"/>
              </a:lnSpc>
            </a:pPr>
            <a:r>
              <a:rPr lang="en-US" altLang="zh-CN" sz="3200" dirty="0">
                <a:latin typeface="+mn-ea"/>
                <a:ea typeface="+mn-ea"/>
                <a:cs typeface="+mn-ea"/>
                <a:sym typeface="+mn-ea"/>
              </a:rPr>
              <a:t>     XWF </a:t>
            </a:r>
            <a:r>
              <a:rPr lang="zh-CN" altLang="en-US" sz="3200" dirty="0">
                <a:latin typeface="+mn-ea"/>
                <a:ea typeface="+mn-ea"/>
                <a:cs typeface="+mn-ea"/>
                <a:sym typeface="+mn-ea"/>
              </a:rPr>
              <a:t>提供了强大的、快速的和灵活的搜索功能，包括同步搜索和高度可配置的基于索引的搜索，如果对搜索精确度要求不高，索引搜索是个非常不错的选择</a:t>
            </a:r>
            <a:r>
              <a:rPr lang="en-US" altLang="zh-CN" sz="3200" dirty="0">
                <a:latin typeface="+mn-ea"/>
                <a:ea typeface="+mn-ea"/>
                <a:cs typeface="+mn-ea"/>
                <a:sym typeface="+mn-ea"/>
              </a:rPr>
              <a:t>:</a:t>
            </a:r>
            <a:endParaRPr lang="zh-CN" altLang="en-US" sz="3200" b="0" dirty="0">
              <a:latin typeface="+mn-ea"/>
              <a:ea typeface="+mn-ea"/>
              <a:cs typeface="+mn-ea"/>
            </a:endParaRPr>
          </a:p>
          <a:p>
            <a:pPr marL="457200" indent="-457200">
              <a:lnSpc>
                <a:spcPct val="150000"/>
              </a:lnSpc>
              <a:buFont typeface="Arial" panose="020B0604020202020204" pitchFamily="34" charset="0"/>
              <a:buChar char="•"/>
            </a:pPr>
            <a:r>
              <a:rPr lang="zh-CN" sz="3200" dirty="0">
                <a:latin typeface="+mn-ea"/>
                <a:ea typeface="+mn-ea"/>
                <a:cs typeface="+mn-ea"/>
                <a:sym typeface="+mn-ea"/>
              </a:rPr>
              <a:t>可搜索到残留区和未分配空间中的数据</a:t>
            </a:r>
            <a:endParaRPr lang="zh-CN" sz="3200" b="0" dirty="0">
              <a:latin typeface="+mn-ea"/>
              <a:ea typeface="+mn-ea"/>
              <a:cs typeface="+mn-ea"/>
            </a:endParaRPr>
          </a:p>
          <a:p>
            <a:pPr marL="457200" indent="-457200">
              <a:lnSpc>
                <a:spcPct val="150000"/>
              </a:lnSpc>
              <a:buFont typeface="Arial" panose="020B0604020202020204" pitchFamily="34" charset="0"/>
              <a:buChar char="•"/>
            </a:pPr>
            <a:r>
              <a:rPr lang="zh-CN" sz="3200" dirty="0">
                <a:latin typeface="+mn-ea"/>
                <a:ea typeface="+mn-ea"/>
                <a:cs typeface="+mn-ea"/>
                <a:sym typeface="+mn-ea"/>
              </a:rPr>
              <a:t>对复杂文件（</a:t>
            </a:r>
            <a:r>
              <a:rPr lang="en-US" altLang="zh-CN" sz="3200" dirty="0">
                <a:latin typeface="+mn-ea"/>
                <a:ea typeface="+mn-ea"/>
                <a:cs typeface="+mn-ea"/>
                <a:sym typeface="+mn-ea"/>
              </a:rPr>
              <a:t>PDF</a:t>
            </a:r>
            <a:r>
              <a:rPr lang="zh-CN" altLang="en-US" sz="3200" dirty="0">
                <a:latin typeface="+mn-ea"/>
                <a:ea typeface="+mn-ea"/>
                <a:cs typeface="+mn-ea"/>
                <a:sym typeface="+mn-ea"/>
              </a:rPr>
              <a:t>、</a:t>
            </a:r>
            <a:r>
              <a:rPr lang="en-US" altLang="zh-CN" sz="3200" dirty="0">
                <a:latin typeface="+mn-ea"/>
                <a:ea typeface="+mn-ea"/>
                <a:cs typeface="+mn-ea"/>
                <a:sym typeface="+mn-ea"/>
              </a:rPr>
              <a:t>docx</a:t>
            </a:r>
            <a:r>
              <a:rPr lang="zh-CN" altLang="en-US" sz="3200" dirty="0">
                <a:latin typeface="+mn-ea"/>
                <a:ea typeface="+mn-ea"/>
                <a:cs typeface="+mn-ea"/>
                <a:sym typeface="+mn-ea"/>
              </a:rPr>
              <a:t>等</a:t>
            </a:r>
            <a:r>
              <a:rPr lang="zh-CN" sz="3200" dirty="0">
                <a:latin typeface="+mn-ea"/>
                <a:ea typeface="+mn-ea"/>
                <a:cs typeface="+mn-ea"/>
                <a:sym typeface="+mn-ea"/>
              </a:rPr>
              <a:t>）进行解码后搜索</a:t>
            </a:r>
            <a:endParaRPr lang="zh-CN" sz="3200" b="0" dirty="0">
              <a:latin typeface="+mn-ea"/>
              <a:ea typeface="+mn-ea"/>
              <a:cs typeface="+mn-ea"/>
            </a:endParaRPr>
          </a:p>
          <a:p>
            <a:pPr marL="457200" indent="-457200">
              <a:lnSpc>
                <a:spcPct val="150000"/>
              </a:lnSpc>
              <a:buFont typeface="Arial" panose="020B0604020202020204" pitchFamily="34" charset="0"/>
              <a:buChar char="•"/>
            </a:pPr>
            <a:r>
              <a:rPr lang="zh-CN" altLang="en-US" sz="3200" dirty="0">
                <a:latin typeface="+mn-ea"/>
                <a:ea typeface="+mn-ea"/>
                <a:cs typeface="+mn-ea"/>
                <a:sym typeface="+mn-ea"/>
              </a:rPr>
              <a:t>对搜索结果关键词可以以逻辑组合（</a:t>
            </a:r>
            <a:r>
              <a:rPr lang="en-US" altLang="zh-CN" sz="3200" dirty="0">
                <a:latin typeface="+mn-ea"/>
                <a:ea typeface="+mn-ea"/>
                <a:cs typeface="+mn-ea"/>
                <a:sym typeface="+mn-ea"/>
              </a:rPr>
              <a:t>AND OR NOT</a:t>
            </a:r>
            <a:r>
              <a:rPr lang="zh-CN" altLang="en-US" sz="3200" dirty="0">
                <a:latin typeface="+mn-ea"/>
                <a:ea typeface="+mn-ea"/>
                <a:cs typeface="+mn-ea"/>
                <a:sym typeface="+mn-ea"/>
              </a:rPr>
              <a:t>）的方式查看</a:t>
            </a:r>
          </a:p>
        </p:txBody>
      </p:sp>
      <p:sp>
        <p:nvSpPr>
          <p:cNvPr id="4" name="文本框 3"/>
          <p:cNvSpPr txBox="1"/>
          <p:nvPr/>
        </p:nvSpPr>
        <p:spPr>
          <a:xfrm>
            <a:off x="1675710" y="5598068"/>
            <a:ext cx="14885114" cy="3698641"/>
          </a:xfrm>
          <a:prstGeom prst="rect">
            <a:avLst/>
          </a:prstGeom>
          <a:noFill/>
        </p:spPr>
        <p:txBody>
          <a:bodyPr wrap="square" rtlCol="0" anchor="t">
            <a:spAutoFit/>
          </a:bodyPr>
          <a:lstStyle/>
          <a:p>
            <a:pPr>
              <a:lnSpc>
                <a:spcPct val="150000"/>
              </a:lnSpc>
            </a:pPr>
            <a:r>
              <a:rPr lang="zh-CN" altLang="en-US" sz="3200" dirty="0">
                <a:latin typeface="+mn-ea"/>
                <a:ea typeface="+mn-ea"/>
                <a:cs typeface="+mn-ea"/>
                <a:sym typeface="+mn-ea"/>
              </a:rPr>
              <a:t>      </a:t>
            </a:r>
            <a:r>
              <a:rPr lang="zh-CN" altLang="en-US" sz="3200" b="1" dirty="0">
                <a:solidFill>
                  <a:srgbClr val="0151CC"/>
                </a:solidFill>
                <a:latin typeface="+mn-ea"/>
                <a:ea typeface="+mn-ea"/>
                <a:cs typeface="+mn-ea"/>
                <a:sym typeface="+mn-ea"/>
              </a:rPr>
              <a:t>数据搜索的一般过程</a:t>
            </a:r>
            <a:r>
              <a:rPr lang="zh-CN" altLang="en-US" sz="3200" dirty="0">
                <a:latin typeface="+mn-ea"/>
                <a:ea typeface="+mn-ea"/>
                <a:cs typeface="+mn-ea"/>
                <a:sym typeface="+mn-ea"/>
              </a:rPr>
              <a:t>：</a:t>
            </a:r>
            <a:endParaRPr lang="en-US" altLang="zh-CN" sz="3200" dirty="0">
              <a:latin typeface="+mn-ea"/>
              <a:ea typeface="+mn-ea"/>
              <a:cs typeface="+mn-ea"/>
              <a:sym typeface="+mn-ea"/>
            </a:endParaRPr>
          </a:p>
          <a:p>
            <a:pPr marL="457200" indent="-457200">
              <a:lnSpc>
                <a:spcPct val="150000"/>
              </a:lnSpc>
              <a:buFont typeface="Arial" panose="020B0604020202020204" pitchFamily="34" charset="0"/>
              <a:buChar char="•"/>
            </a:pPr>
            <a:r>
              <a:rPr lang="zh-CN" altLang="en-US" sz="3200" dirty="0">
                <a:latin typeface="+mn-ea"/>
                <a:ea typeface="+mn-ea"/>
                <a:cs typeface="+mn-ea"/>
                <a:sym typeface="+mn-ea"/>
              </a:rPr>
              <a:t>制作磁盘快照</a:t>
            </a:r>
            <a:r>
              <a:rPr lang="en-US" altLang="zh-CN" sz="3200" dirty="0">
                <a:latin typeface="+mn-ea"/>
                <a:ea typeface="+mn-ea"/>
                <a:cs typeface="+mn-ea"/>
                <a:sym typeface="+mn-ea"/>
              </a:rPr>
              <a:t> - </a:t>
            </a:r>
            <a:r>
              <a:rPr lang="zh-CN" altLang="en-US" sz="3200" dirty="0">
                <a:latin typeface="+mn-ea"/>
                <a:ea typeface="+mn-ea"/>
                <a:cs typeface="+mn-ea"/>
                <a:sym typeface="+mn-ea"/>
              </a:rPr>
              <a:t>将你认为需要的所有数据存入数据库</a:t>
            </a:r>
            <a:endParaRPr lang="zh-CN" altLang="en-US" sz="3200" b="0" dirty="0">
              <a:latin typeface="+mn-ea"/>
              <a:ea typeface="+mn-ea"/>
              <a:cs typeface="+mn-ea"/>
            </a:endParaRPr>
          </a:p>
          <a:p>
            <a:pPr marL="457200" indent="-457200">
              <a:lnSpc>
                <a:spcPct val="150000"/>
              </a:lnSpc>
              <a:buFont typeface="Arial" panose="020B0604020202020204" pitchFamily="34" charset="0"/>
              <a:buChar char="•"/>
            </a:pPr>
            <a:r>
              <a:rPr lang="zh-CN" altLang="en-US" sz="3200" dirty="0">
                <a:latin typeface="+mn-ea"/>
                <a:ea typeface="+mn-ea"/>
                <a:cs typeface="+mn-ea"/>
                <a:sym typeface="+mn-ea"/>
              </a:rPr>
              <a:t>依据哈希库比对哈希值：排除无关的文件</a:t>
            </a:r>
            <a:r>
              <a:rPr lang="en-US" altLang="zh-CN" sz="3200" dirty="0">
                <a:latin typeface="+mn-ea"/>
                <a:ea typeface="+mn-ea"/>
                <a:cs typeface="+mn-ea"/>
                <a:sym typeface="+mn-ea"/>
              </a:rPr>
              <a:t>\</a:t>
            </a:r>
            <a:r>
              <a:rPr lang="zh-CN" altLang="en-US" sz="3200" dirty="0">
                <a:latin typeface="+mn-ea"/>
                <a:ea typeface="+mn-ea"/>
                <a:cs typeface="+mn-ea"/>
                <a:sym typeface="+mn-ea"/>
              </a:rPr>
              <a:t>发现关注的文件</a:t>
            </a:r>
            <a:endParaRPr lang="zh-CN" altLang="en-US" sz="3200" b="0" dirty="0">
              <a:latin typeface="+mn-ea"/>
              <a:ea typeface="+mn-ea"/>
              <a:cs typeface="+mn-ea"/>
            </a:endParaRPr>
          </a:p>
          <a:p>
            <a:pPr marL="457200" indent="-457200">
              <a:lnSpc>
                <a:spcPct val="150000"/>
              </a:lnSpc>
              <a:buFont typeface="Arial" panose="020B0604020202020204" pitchFamily="34" charset="0"/>
              <a:buChar char="•"/>
            </a:pPr>
            <a:r>
              <a:rPr lang="zh-CN" altLang="en-US" sz="3200" dirty="0">
                <a:latin typeface="+mn-ea"/>
                <a:ea typeface="+mn-ea"/>
                <a:cs typeface="+mn-ea"/>
                <a:sym typeface="+mn-ea"/>
              </a:rPr>
              <a:t>过滤：过滤掉不相关的数据</a:t>
            </a:r>
            <a:r>
              <a:rPr lang="en-US" altLang="zh-CN" sz="3200" dirty="0">
                <a:latin typeface="+mn-ea"/>
                <a:ea typeface="+mn-ea"/>
                <a:cs typeface="+mn-ea"/>
                <a:sym typeface="+mn-ea"/>
              </a:rPr>
              <a:t>\</a:t>
            </a:r>
            <a:r>
              <a:rPr lang="zh-CN" altLang="en-US" sz="3200" dirty="0">
                <a:latin typeface="+mn-ea"/>
                <a:ea typeface="+mn-ea"/>
                <a:cs typeface="+mn-ea"/>
                <a:sym typeface="+mn-ea"/>
              </a:rPr>
              <a:t>过滤出相关的数据</a:t>
            </a:r>
            <a:endParaRPr lang="zh-CN" altLang="en-US" sz="3200" b="0" dirty="0">
              <a:latin typeface="+mn-ea"/>
              <a:ea typeface="+mn-ea"/>
              <a:cs typeface="+mn-ea"/>
            </a:endParaRPr>
          </a:p>
          <a:p>
            <a:pPr marL="457200" indent="-457200">
              <a:lnSpc>
                <a:spcPct val="150000"/>
              </a:lnSpc>
              <a:buFont typeface="Arial" panose="020B0604020202020204" pitchFamily="34" charset="0"/>
              <a:buChar char="•"/>
            </a:pPr>
            <a:r>
              <a:rPr lang="zh-CN" altLang="en-US" sz="3200" dirty="0">
                <a:latin typeface="+mn-ea"/>
                <a:ea typeface="+mn-ea"/>
                <a:cs typeface="+mn-ea"/>
                <a:sym typeface="+mn-ea"/>
              </a:rPr>
              <a:t>搜索：找到目标数据</a:t>
            </a:r>
          </a:p>
        </p:txBody>
      </p:sp>
      <p:sp>
        <p:nvSpPr>
          <p:cNvPr id="5" name="标题 4"/>
          <p:cNvSpPr>
            <a:spLocks noGrp="1"/>
          </p:cNvSpPr>
          <p:nvPr>
            <p:ph type="title"/>
          </p:nvPr>
        </p:nvSpPr>
        <p:spPr/>
        <p:txBody>
          <a:bodyPr/>
          <a:lstStyle/>
          <a:p>
            <a:r>
              <a:rPr lang="zh-CN" altLang="en-US" dirty="0"/>
              <a:t>工具软件的搜索能力</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575415" y="176113"/>
            <a:ext cx="16453800" cy="1058531"/>
          </a:xfrm>
          <a:prstGeom prst="rect">
            <a:avLst/>
          </a:prstGeom>
        </p:spPr>
        <p:txBody>
          <a:bodyPr>
            <a:normAutofit/>
          </a:bodyPr>
          <a:lstStyle/>
          <a:p>
            <a:r>
              <a:rPr lang="zh-CN" altLang="en-US" dirty="0">
                <a:solidFill>
                  <a:srgbClr val="FFFFFF"/>
                </a:solidFill>
              </a:rPr>
              <a:t>数据过滤的意义</a:t>
            </a:r>
          </a:p>
        </p:txBody>
      </p:sp>
      <p:sp>
        <p:nvSpPr>
          <p:cNvPr id="2" name="文本框 1"/>
          <p:cNvSpPr txBox="1"/>
          <p:nvPr/>
        </p:nvSpPr>
        <p:spPr>
          <a:xfrm>
            <a:off x="1439545" y="2047875"/>
            <a:ext cx="16077565" cy="2306955"/>
          </a:xfrm>
          <a:prstGeom prst="rect">
            <a:avLst/>
          </a:prstGeom>
          <a:noFill/>
        </p:spPr>
        <p:txBody>
          <a:bodyPr wrap="square" rtlCol="0" anchor="t">
            <a:spAutoFit/>
          </a:bodyPr>
          <a:lstStyle/>
          <a:p>
            <a:pPr algn="l" defTabSz="266700">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3200" dirty="0">
                <a:sym typeface="+mn-ea"/>
              </a:rPr>
              <a:t>问题：</a:t>
            </a:r>
            <a:r>
              <a:rPr lang="en-US" altLang="zh-CN" sz="3200" dirty="0">
                <a:sym typeface="+mn-ea"/>
              </a:rPr>
              <a:t>Windows</a:t>
            </a:r>
            <a:r>
              <a:rPr lang="zh-CN" altLang="en-US" sz="3200" dirty="0">
                <a:sym typeface="+mn-ea"/>
              </a:rPr>
              <a:t>中，用户是否使用过微信，如果卸载掉之后是否毫无痕迹呢？</a:t>
            </a:r>
            <a:endParaRPr sz="3200" dirty="0"/>
          </a:p>
          <a:p>
            <a:pPr algn="l" defTabSz="266700">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sz="3200" dirty="0">
                <a:sym typeface="+mn-ea"/>
              </a:rPr>
              <a:t>思考：快捷方式、微信的安装目录、临时目录、数据库保存目录</a:t>
            </a:r>
            <a:endParaRPr lang="zh-CN" sz="3200" dirty="0"/>
          </a:p>
          <a:p>
            <a:pPr algn="l" defTabSz="266700">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sz="3200" dirty="0">
                <a:sym typeface="+mn-ea"/>
              </a:rPr>
              <a:t>个人数据保存目录、微信的运行痕迹</a:t>
            </a:r>
            <a:r>
              <a:rPr lang="en-US" altLang="zh-CN" sz="3200" dirty="0">
                <a:sym typeface="+mn-ea"/>
              </a:rPr>
              <a:t>....</a:t>
            </a:r>
            <a:r>
              <a:rPr lang="zh-CN" altLang="en-US" sz="3200" dirty="0">
                <a:sym typeface="+mn-ea"/>
              </a:rPr>
              <a:t>。如何快速定位到</a:t>
            </a:r>
            <a:r>
              <a:rPr lang="en-US" altLang="zh-CN" sz="3200" dirty="0">
                <a:sym typeface="+mn-ea"/>
              </a:rPr>
              <a:t>Wechat</a:t>
            </a:r>
            <a:r>
              <a:rPr lang="zh-CN" altLang="en-US" sz="3200" dirty="0">
                <a:sym typeface="+mn-ea"/>
              </a:rPr>
              <a:t>相关文件和文件夹？</a:t>
            </a:r>
          </a:p>
        </p:txBody>
      </p:sp>
      <p:pic>
        <p:nvPicPr>
          <p:cNvPr id="4" name="图片 3"/>
          <p:cNvPicPr>
            <a:picLocks noChangeAspect="1"/>
          </p:cNvPicPr>
          <p:nvPr>
            <p:custDataLst>
              <p:tags r:id="rId1"/>
            </p:custDataLst>
          </p:nvPr>
        </p:nvPicPr>
        <p:blipFill>
          <a:blip r:embed="rId3"/>
          <a:stretch>
            <a:fillRect/>
          </a:stretch>
        </p:blipFill>
        <p:spPr>
          <a:xfrm>
            <a:off x="3017520" y="5144135"/>
            <a:ext cx="10714990" cy="4025265"/>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647170" y="247868"/>
            <a:ext cx="16453800" cy="1058531"/>
          </a:xfrm>
          <a:prstGeom prst="rect">
            <a:avLst/>
          </a:prstGeom>
        </p:spPr>
        <p:txBody>
          <a:bodyPr>
            <a:normAutofit/>
          </a:bodyPr>
          <a:lstStyle/>
          <a:p>
            <a:r>
              <a:rPr lang="zh-CN" altLang="en-US" dirty="0">
                <a:solidFill>
                  <a:srgbClr val="FFFFFF"/>
                </a:solidFill>
              </a:rPr>
              <a:t>取证工具的物理搜索</a:t>
            </a:r>
          </a:p>
        </p:txBody>
      </p:sp>
      <p:sp>
        <p:nvSpPr>
          <p:cNvPr id="3" name="文本框 2"/>
          <p:cNvSpPr txBox="1"/>
          <p:nvPr/>
        </p:nvSpPr>
        <p:spPr>
          <a:xfrm>
            <a:off x="1223010" y="6008370"/>
            <a:ext cx="10452735" cy="1076325"/>
          </a:xfrm>
          <a:prstGeom prst="rect">
            <a:avLst/>
          </a:prstGeom>
          <a:noFill/>
        </p:spPr>
        <p:txBody>
          <a:bodyPr wrap="square" rtlCol="0" anchor="t">
            <a:spAutoFit/>
          </a:bodyPr>
          <a:lstStyle/>
          <a:p>
            <a:pPr algn="just" defTabSz="266700">
              <a:defRPr sz="3400">
                <a:uFill>
                  <a:solidFill>
                    <a:srgbClr val="000000"/>
                  </a:solidFill>
                </a:uFill>
                <a:latin typeface="+mn-lt"/>
                <a:ea typeface="+mn-ea"/>
                <a:cs typeface="+mn-cs"/>
                <a:sym typeface="Calibri" panose="020F0502020204030204"/>
              </a:defRPr>
            </a:pPr>
            <a:endParaRPr sz="3200" kern="0">
              <a:solidFill>
                <a:srgbClr val="000000"/>
              </a:solidFill>
              <a:latin typeface="微软雅黑" panose="020B0503020204020204" charset="-122"/>
              <a:ea typeface="微软雅黑" panose="020B0503020204020204" charset="-122"/>
              <a:cs typeface="微软雅黑" panose="020B0503020204020204" charset="-122"/>
            </a:endParaRPr>
          </a:p>
          <a:p>
            <a:pPr algn="just" defTabSz="266700">
              <a:defRPr sz="3400">
                <a:uFill>
                  <a:solidFill>
                    <a:srgbClr val="000000"/>
                  </a:solidFill>
                </a:uFill>
                <a:latin typeface="+mn-lt"/>
                <a:ea typeface="+mn-ea"/>
                <a:cs typeface="+mn-cs"/>
                <a:sym typeface="Calibri" panose="020F0502020204030204"/>
              </a:defRPr>
            </a:pPr>
            <a:endParaRPr lang="zh-CN" altLang="en-US" sz="3200">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647170" y="1840409"/>
            <a:ext cx="8784862" cy="4715510"/>
          </a:xfrm>
          <a:prstGeom prst="rect">
            <a:avLst/>
          </a:prstGeom>
          <a:noFill/>
        </p:spPr>
        <p:txBody>
          <a:bodyPr wrap="square" rtlCol="0" anchor="t">
            <a:spAutoFit/>
          </a:bodyPr>
          <a:lstStyle/>
          <a:p>
            <a:pPr>
              <a:lnSpc>
                <a:spcPct val="150000"/>
              </a:lnSpc>
            </a:pPr>
            <a:r>
              <a:rPr lang="zh-CN" altLang="en-US" sz="3200" dirty="0">
                <a:latin typeface="微软雅黑" panose="020B0503020204020204" charset="-122"/>
                <a:ea typeface="微软雅黑" panose="020B0503020204020204" charset="-122"/>
                <a:cs typeface="微软雅黑" panose="020B0503020204020204" charset="-122"/>
                <a:sym typeface="+mn-ea"/>
              </a:rPr>
              <a:t>① 按LBA顺序在介质上搜索扇区</a:t>
            </a:r>
            <a:endParaRPr lang="en-US" altLang="zh-CN" sz="3200" dirty="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zh-CN" altLang="en-US" sz="3200" dirty="0">
                <a:latin typeface="微软雅黑" panose="020B0503020204020204" charset="-122"/>
                <a:ea typeface="微软雅黑" panose="020B0503020204020204" charset="-122"/>
                <a:cs typeface="微软雅黑" panose="020B0503020204020204" charset="-122"/>
                <a:sym typeface="+mn-ea"/>
              </a:rPr>
              <a:t>② 只在磁盘</a:t>
            </a:r>
            <a:r>
              <a:rPr lang="en-US" altLang="zh-CN" sz="3200" dirty="0">
                <a:latin typeface="微软雅黑" panose="020B0503020204020204" charset="-122"/>
                <a:ea typeface="微软雅黑" panose="020B0503020204020204" charset="-122"/>
                <a:cs typeface="微软雅黑" panose="020B0503020204020204" charset="-122"/>
                <a:sym typeface="+mn-ea"/>
              </a:rPr>
              <a:t>/</a:t>
            </a:r>
            <a:r>
              <a:rPr lang="zh-CN" altLang="en-US" sz="3200" dirty="0">
                <a:latin typeface="微软雅黑" panose="020B0503020204020204" charset="-122"/>
                <a:ea typeface="微软雅黑" panose="020B0503020204020204" charset="-122"/>
                <a:cs typeface="微软雅黑" panose="020B0503020204020204" charset="-122"/>
                <a:sym typeface="+mn-ea"/>
              </a:rPr>
              <a:t>卷</a:t>
            </a:r>
            <a:r>
              <a:rPr lang="en-US" altLang="zh-CN" sz="3200" dirty="0">
                <a:latin typeface="微软雅黑" panose="020B0503020204020204" charset="-122"/>
                <a:ea typeface="微软雅黑" panose="020B0503020204020204" charset="-122"/>
                <a:cs typeface="微软雅黑" panose="020B0503020204020204" charset="-122"/>
                <a:sym typeface="+mn-ea"/>
              </a:rPr>
              <a:t>/</a:t>
            </a:r>
            <a:r>
              <a:rPr lang="zh-CN" altLang="en-US" sz="3200" dirty="0">
                <a:latin typeface="微软雅黑" panose="020B0503020204020204" charset="-122"/>
                <a:ea typeface="微软雅黑" panose="020B0503020204020204" charset="-122"/>
                <a:cs typeface="微软雅黑" panose="020B0503020204020204" charset="-122"/>
                <a:sym typeface="+mn-ea"/>
              </a:rPr>
              <a:t>分区、详细、缩略图、时间轴、图例说明、事件模式下使用</a:t>
            </a:r>
            <a:endParaRPr lang="en-US" altLang="zh-CN" sz="3200" dirty="0">
              <a:latin typeface="微软雅黑" panose="020B0503020204020204" charset="-122"/>
              <a:ea typeface="微软雅黑" panose="020B0503020204020204" charset="-122"/>
              <a:cs typeface="微软雅黑" panose="020B0503020204020204" charset="-122"/>
              <a:sym typeface="+mn-ea"/>
            </a:endParaRPr>
          </a:p>
          <a:p>
            <a:pPr marL="228600" lvl="0" indent="-228600" algn="l" defTabSz="914400">
              <a:lnSpc>
                <a:spcPct val="150000"/>
              </a:lnSpc>
              <a:spcBef>
                <a:spcPts val="500"/>
              </a:spcBef>
            </a:pPr>
            <a:r>
              <a:rPr lang="zh-CN" altLang="en-US" sz="3200" dirty="0">
                <a:latin typeface="微软雅黑" panose="020B0503020204020204" charset="-122"/>
                <a:ea typeface="微软雅黑" panose="020B0503020204020204" charset="-122"/>
                <a:cs typeface="微软雅黑" panose="020B0503020204020204" charset="-122"/>
                <a:sym typeface="+mn-ea"/>
              </a:rPr>
              <a:t>③ 选择搜索方向</a:t>
            </a:r>
          </a:p>
          <a:p>
            <a:pPr marL="228600" lvl="0" indent="-228600" algn="l" defTabSz="914400">
              <a:lnSpc>
                <a:spcPct val="150000"/>
              </a:lnSpc>
              <a:spcBef>
                <a:spcPts val="500"/>
              </a:spcBef>
            </a:pPr>
            <a:r>
              <a:rPr lang="zh-CN" altLang="en-US" sz="3200" dirty="0">
                <a:latin typeface="微软雅黑" panose="020B0503020204020204" charset="-122"/>
                <a:ea typeface="微软雅黑" panose="020B0503020204020204" charset="-122"/>
                <a:cs typeface="微软雅黑" panose="020B0503020204020204" charset="-122"/>
                <a:sym typeface="+mn-ea"/>
              </a:rPr>
              <a:t>④在所有窗口中搜索</a:t>
            </a:r>
            <a:endParaRPr lang="en-US" altLang="zh-CN" sz="3200" dirty="0">
              <a:latin typeface="微软雅黑" panose="020B0503020204020204" charset="-122"/>
              <a:ea typeface="微软雅黑" panose="020B0503020204020204" charset="-122"/>
              <a:cs typeface="微软雅黑" panose="020B0503020204020204" charset="-122"/>
              <a:sym typeface="+mn-ea"/>
            </a:endParaRPr>
          </a:p>
          <a:p>
            <a:pPr marL="228600" lvl="0" indent="-228600" algn="l" defTabSz="914400">
              <a:lnSpc>
                <a:spcPct val="150000"/>
              </a:lnSpc>
              <a:spcBef>
                <a:spcPts val="500"/>
              </a:spcBef>
            </a:pPr>
            <a:r>
              <a:rPr lang="zh-CN" altLang="en-US" sz="3200" dirty="0">
                <a:latin typeface="微软雅黑" panose="020B0503020204020204" charset="-122"/>
                <a:ea typeface="微软雅黑" panose="020B0503020204020204" charset="-122"/>
                <a:cs typeface="微软雅黑" panose="020B0503020204020204" charset="-122"/>
                <a:sym typeface="+mn-ea"/>
              </a:rPr>
              <a:t>⑤ 列出搜索结果，最多</a:t>
            </a:r>
          </a:p>
        </p:txBody>
      </p:sp>
      <p:pic>
        <p:nvPicPr>
          <p:cNvPr id="83" name="图片 82" descr="2023-07-13_230829"/>
          <p:cNvPicPr>
            <a:picLocks noChangeAspect="1"/>
          </p:cNvPicPr>
          <p:nvPr>
            <p:custDataLst>
              <p:tags r:id="rId1"/>
            </p:custDataLst>
          </p:nvPr>
        </p:nvPicPr>
        <p:blipFill>
          <a:blip r:embed="rId3"/>
          <a:stretch>
            <a:fillRect/>
          </a:stretch>
        </p:blipFill>
        <p:spPr>
          <a:xfrm>
            <a:off x="9432032" y="1810000"/>
            <a:ext cx="8352938" cy="787121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647170" y="247868"/>
            <a:ext cx="16453800" cy="1058531"/>
          </a:xfrm>
          <a:prstGeom prst="rect">
            <a:avLst/>
          </a:prstGeom>
        </p:spPr>
        <p:txBody>
          <a:bodyPr>
            <a:normAutofit/>
          </a:bodyPr>
          <a:lstStyle/>
          <a:p>
            <a:r>
              <a:rPr lang="zh-CN" altLang="en-US" dirty="0">
                <a:solidFill>
                  <a:srgbClr val="FFFFFF"/>
                </a:solidFill>
              </a:rPr>
              <a:t>取证工具的逻辑搜索（一）</a:t>
            </a:r>
            <a:r>
              <a:rPr lang="en-US" altLang="zh-CN" dirty="0">
                <a:solidFill>
                  <a:srgbClr val="FFFFFF"/>
                </a:solidFill>
              </a:rPr>
              <a:t>·</a:t>
            </a:r>
            <a:r>
              <a:rPr lang="zh-CN" altLang="en-US" dirty="0">
                <a:solidFill>
                  <a:srgbClr val="FFFFFF"/>
                </a:solidFill>
              </a:rPr>
              <a:t>基本步骤</a:t>
            </a:r>
          </a:p>
        </p:txBody>
      </p:sp>
      <p:sp>
        <p:nvSpPr>
          <p:cNvPr id="3" name="文本框 2"/>
          <p:cNvSpPr txBox="1"/>
          <p:nvPr/>
        </p:nvSpPr>
        <p:spPr>
          <a:xfrm>
            <a:off x="1223010" y="6008370"/>
            <a:ext cx="10452735" cy="1076325"/>
          </a:xfrm>
          <a:prstGeom prst="rect">
            <a:avLst/>
          </a:prstGeom>
          <a:noFill/>
        </p:spPr>
        <p:txBody>
          <a:bodyPr wrap="square" rtlCol="0" anchor="t">
            <a:spAutoFit/>
          </a:bodyPr>
          <a:lstStyle/>
          <a:p>
            <a:pPr algn="just" defTabSz="266700">
              <a:defRPr sz="3400">
                <a:uFill>
                  <a:solidFill>
                    <a:srgbClr val="000000"/>
                  </a:solidFill>
                </a:uFill>
                <a:latin typeface="+mn-lt"/>
                <a:ea typeface="+mn-ea"/>
                <a:cs typeface="+mn-cs"/>
                <a:sym typeface="Calibri" panose="020F0502020204030204"/>
              </a:defRPr>
            </a:pPr>
            <a:endParaRPr sz="3200" kern="0">
              <a:solidFill>
                <a:srgbClr val="000000"/>
              </a:solidFill>
              <a:latin typeface="微软雅黑" panose="020B0503020204020204" charset="-122"/>
              <a:ea typeface="微软雅黑" panose="020B0503020204020204" charset="-122"/>
              <a:cs typeface="微软雅黑" panose="020B0503020204020204" charset="-122"/>
            </a:endParaRPr>
          </a:p>
          <a:p>
            <a:pPr algn="just" defTabSz="266700">
              <a:defRPr sz="3400">
                <a:uFill>
                  <a:solidFill>
                    <a:srgbClr val="000000"/>
                  </a:solidFill>
                </a:uFill>
                <a:latin typeface="+mn-lt"/>
                <a:ea typeface="+mn-ea"/>
                <a:cs typeface="+mn-cs"/>
                <a:sym typeface="Calibri" panose="020F0502020204030204"/>
              </a:defRPr>
            </a:pPr>
            <a:endParaRPr lang="zh-CN" altLang="en-US" sz="3200">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287016" y="1649688"/>
            <a:ext cx="10221691" cy="8130624"/>
          </a:xfrm>
          <a:prstGeom prst="rect">
            <a:avLst/>
          </a:prstGeom>
          <a:noFill/>
        </p:spPr>
        <p:txBody>
          <a:bodyPr wrap="square" rtlCol="0" anchor="t">
            <a:spAutoFit/>
          </a:bodyPr>
          <a:lstStyle/>
          <a:p>
            <a:pPr>
              <a:lnSpc>
                <a:spcPct val="150000"/>
              </a:lnSpc>
            </a:pPr>
            <a:r>
              <a:rPr lang="zh-CN" altLang="en-US" sz="3200" dirty="0">
                <a:latin typeface="+mn-ea"/>
                <a:ea typeface="+mn-ea"/>
                <a:cs typeface="+mn-ea"/>
                <a:sym typeface="+mn-ea"/>
              </a:rPr>
              <a:t>① 打开搜索界面，设置以下内容</a:t>
            </a:r>
            <a:endParaRPr lang="zh-CN" altLang="en-US" sz="3200" dirty="0">
              <a:latin typeface="+mn-ea"/>
              <a:ea typeface="+mn-ea"/>
              <a:cs typeface="+mn-ea"/>
            </a:endParaRPr>
          </a:p>
          <a:p>
            <a:pPr marL="1200150" lvl="1" indent="-514350">
              <a:lnSpc>
                <a:spcPct val="150000"/>
              </a:lnSpc>
              <a:buFont typeface="Arial" panose="020B0604020202020204" pitchFamily="34" charset="0"/>
              <a:buChar char="•"/>
            </a:pPr>
            <a:r>
              <a:rPr lang="zh-CN" altLang="en-US" sz="3200" dirty="0">
                <a:latin typeface="+mn-ea"/>
                <a:ea typeface="+mn-ea"/>
                <a:cs typeface="+mn-ea"/>
                <a:sym typeface="+mn-ea"/>
              </a:rPr>
              <a:t>搜索文本框</a:t>
            </a:r>
            <a:endParaRPr lang="zh-CN" altLang="en-US" sz="3200" dirty="0">
              <a:latin typeface="+mn-ea"/>
              <a:ea typeface="+mn-ea"/>
              <a:cs typeface="+mn-ea"/>
            </a:endParaRPr>
          </a:p>
          <a:p>
            <a:pPr marL="1200150" lvl="1" indent="-514350">
              <a:lnSpc>
                <a:spcPct val="150000"/>
              </a:lnSpc>
              <a:buFont typeface="Arial" panose="020B0604020202020204" pitchFamily="34" charset="0"/>
              <a:buChar char="•"/>
            </a:pPr>
            <a:r>
              <a:rPr lang="zh-CN" altLang="en-US" sz="3200" dirty="0">
                <a:latin typeface="+mn-ea"/>
                <a:ea typeface="+mn-ea"/>
                <a:cs typeface="+mn-ea"/>
                <a:sym typeface="+mn-ea"/>
              </a:rPr>
              <a:t>选择代码页</a:t>
            </a:r>
            <a:endParaRPr lang="zh-CN" altLang="en-US" sz="3200" dirty="0">
              <a:latin typeface="+mn-ea"/>
              <a:ea typeface="+mn-ea"/>
              <a:cs typeface="+mn-ea"/>
            </a:endParaRPr>
          </a:p>
          <a:p>
            <a:pPr marL="1200150" lvl="1" indent="-514350">
              <a:lnSpc>
                <a:spcPct val="150000"/>
              </a:lnSpc>
              <a:buFont typeface="Arial" panose="020B0604020202020204" pitchFamily="34" charset="0"/>
              <a:buChar char="•"/>
            </a:pPr>
            <a:r>
              <a:rPr lang="zh-CN" altLang="en-US" sz="3200" dirty="0">
                <a:latin typeface="+mn-ea"/>
                <a:ea typeface="+mn-ea"/>
                <a:cs typeface="+mn-ea"/>
                <a:sym typeface="+mn-ea"/>
              </a:rPr>
              <a:t>搜索选项</a:t>
            </a:r>
            <a:endParaRPr lang="en-US" altLang="zh-CN" sz="3200" dirty="0">
              <a:latin typeface="+mn-ea"/>
              <a:ea typeface="+mn-ea"/>
              <a:cs typeface="+mn-ea"/>
            </a:endParaRPr>
          </a:p>
          <a:p>
            <a:pPr marL="1200150" lvl="1" indent="-514350">
              <a:lnSpc>
                <a:spcPct val="150000"/>
              </a:lnSpc>
              <a:buFont typeface="Arial" panose="020B0604020202020204" pitchFamily="34" charset="0"/>
              <a:buChar char="•"/>
            </a:pPr>
            <a:r>
              <a:rPr lang="zh-CN" altLang="en-US" sz="3200" dirty="0">
                <a:latin typeface="+mn-ea"/>
                <a:ea typeface="+mn-ea"/>
                <a:cs typeface="+mn-ea"/>
                <a:sym typeface="+mn-ea"/>
              </a:rPr>
              <a:t>搜索范围（在选择的数据中搜索：只在使用目录浏览器右键菜单中选择</a:t>
            </a:r>
            <a:r>
              <a:rPr lang="en-US" altLang="zh-CN" sz="3200" dirty="0">
                <a:latin typeface="+mn-ea"/>
                <a:ea typeface="+mn-ea"/>
                <a:cs typeface="+mn-ea"/>
                <a:sym typeface="+mn-ea"/>
              </a:rPr>
              <a:t>“</a:t>
            </a:r>
            <a:r>
              <a:rPr lang="zh-CN" altLang="en-US" sz="3200" dirty="0">
                <a:latin typeface="+mn-ea"/>
                <a:ea typeface="+mn-ea"/>
                <a:cs typeface="+mn-ea"/>
                <a:sym typeface="+mn-ea"/>
              </a:rPr>
              <a:t>同步搜索</a:t>
            </a:r>
            <a:r>
              <a:rPr lang="en-US" altLang="zh-CN" sz="3200" dirty="0">
                <a:latin typeface="+mn-ea"/>
                <a:ea typeface="+mn-ea"/>
                <a:cs typeface="+mn-ea"/>
                <a:sym typeface="+mn-ea"/>
              </a:rPr>
              <a:t>”</a:t>
            </a:r>
            <a:r>
              <a:rPr lang="zh-CN" altLang="en-US" sz="3200" dirty="0">
                <a:latin typeface="+mn-ea"/>
                <a:ea typeface="+mn-ea"/>
                <a:cs typeface="+mn-ea"/>
                <a:sym typeface="+mn-ea"/>
              </a:rPr>
              <a:t>时，才会出现）</a:t>
            </a:r>
            <a:endParaRPr lang="en-US" altLang="zh-CN" sz="3200" dirty="0">
              <a:latin typeface="+mn-ea"/>
              <a:ea typeface="+mn-ea"/>
              <a:cs typeface="+mn-ea"/>
            </a:endParaRPr>
          </a:p>
          <a:p>
            <a:pPr lvl="1">
              <a:lnSpc>
                <a:spcPct val="150000"/>
              </a:lnSpc>
            </a:pPr>
            <a:r>
              <a:rPr lang="zh-CN" altLang="en-US" sz="3200" dirty="0">
                <a:latin typeface="+mn-ea"/>
                <a:ea typeface="+mn-ea"/>
                <a:cs typeface="+mn-ea"/>
                <a:sym typeface="+mn-ea"/>
              </a:rPr>
              <a:t>②添加附加选项</a:t>
            </a:r>
            <a:endParaRPr lang="en-US" altLang="zh-CN" sz="3200" dirty="0">
              <a:latin typeface="+mn-ea"/>
              <a:ea typeface="+mn-ea"/>
              <a:cs typeface="+mn-ea"/>
            </a:endParaRPr>
          </a:p>
          <a:p>
            <a:pPr lvl="1">
              <a:lnSpc>
                <a:spcPct val="150000"/>
              </a:lnSpc>
            </a:pPr>
            <a:r>
              <a:rPr lang="zh-CN" altLang="en-US" sz="3200" dirty="0">
                <a:latin typeface="+mn-ea"/>
                <a:ea typeface="+mn-ea"/>
                <a:cs typeface="+mn-ea"/>
                <a:sym typeface="+mn-ea"/>
              </a:rPr>
              <a:t>③将相同词汇的搜索结果合并</a:t>
            </a:r>
            <a:endParaRPr lang="zh-CN" altLang="en-US" sz="3200" dirty="0">
              <a:latin typeface="+mn-ea"/>
              <a:ea typeface="+mn-ea"/>
              <a:cs typeface="+mn-ea"/>
            </a:endParaRPr>
          </a:p>
          <a:p>
            <a:pPr marL="1200150" lvl="1" indent="-514350">
              <a:lnSpc>
                <a:spcPct val="150000"/>
              </a:lnSpc>
              <a:buFont typeface="Arial" panose="020B0604020202020204" pitchFamily="34" charset="0"/>
              <a:buChar char="•"/>
            </a:pPr>
            <a:r>
              <a:rPr lang="zh-CN" altLang="en-US" sz="3200" dirty="0">
                <a:latin typeface="+mn-ea"/>
                <a:ea typeface="+mn-ea"/>
                <a:cs typeface="+mn-ea"/>
                <a:sym typeface="+mn-ea"/>
              </a:rPr>
              <a:t>针对不同证据对象进行搜索时建议</a:t>
            </a:r>
            <a:r>
              <a:rPr lang="zh-CN" altLang="en-US" sz="3200" dirty="0">
                <a:solidFill>
                  <a:srgbClr val="FF0000"/>
                </a:solidFill>
                <a:latin typeface="+mn-ea"/>
                <a:ea typeface="+mn-ea"/>
                <a:cs typeface="+mn-ea"/>
                <a:sym typeface="+mn-ea"/>
              </a:rPr>
              <a:t>合并</a:t>
            </a:r>
            <a:endParaRPr lang="zh-CN" altLang="en-US" sz="3200" dirty="0">
              <a:solidFill>
                <a:srgbClr val="FF0000"/>
              </a:solidFill>
              <a:latin typeface="+mn-ea"/>
              <a:ea typeface="+mn-ea"/>
              <a:cs typeface="+mn-ea"/>
            </a:endParaRPr>
          </a:p>
          <a:p>
            <a:pPr marL="1200150" lvl="1" indent="-514350">
              <a:lnSpc>
                <a:spcPct val="150000"/>
              </a:lnSpc>
              <a:buFont typeface="Arial" panose="020B0604020202020204" pitchFamily="34" charset="0"/>
              <a:buChar char="•"/>
            </a:pPr>
            <a:r>
              <a:rPr lang="zh-CN" altLang="en-US" sz="3200" dirty="0">
                <a:latin typeface="+mn-ea"/>
                <a:ea typeface="+mn-ea"/>
                <a:cs typeface="+mn-ea"/>
                <a:sym typeface="+mn-ea"/>
              </a:rPr>
              <a:t>针对相同关键词使用</a:t>
            </a:r>
            <a:r>
              <a:rPr lang="zh-CN" altLang="en-US" sz="3200" dirty="0">
                <a:solidFill>
                  <a:srgbClr val="FF0000"/>
                </a:solidFill>
                <a:latin typeface="+mn-ea"/>
                <a:ea typeface="+mn-ea"/>
                <a:cs typeface="+mn-ea"/>
                <a:sym typeface="+mn-ea"/>
              </a:rPr>
              <a:t>不同选项设置</a:t>
            </a:r>
            <a:r>
              <a:rPr lang="zh-CN" altLang="en-US" sz="3200" dirty="0">
                <a:latin typeface="+mn-ea"/>
                <a:ea typeface="+mn-ea"/>
                <a:cs typeface="+mn-ea"/>
                <a:sym typeface="+mn-ea"/>
              </a:rPr>
              <a:t>时建议</a:t>
            </a:r>
            <a:r>
              <a:rPr lang="zh-CN" altLang="en-US" sz="3200" dirty="0">
                <a:solidFill>
                  <a:srgbClr val="FF0000"/>
                </a:solidFill>
                <a:latin typeface="+mn-ea"/>
                <a:ea typeface="+mn-ea"/>
                <a:cs typeface="+mn-ea"/>
                <a:sym typeface="+mn-ea"/>
              </a:rPr>
              <a:t>不合并</a:t>
            </a:r>
          </a:p>
        </p:txBody>
      </p:sp>
      <p:pic>
        <p:nvPicPr>
          <p:cNvPr id="7" name="图片 6" descr="C:\Users\liang\Pictures\0\2023-07-12_144942.jpg2023-07-12_144942"/>
          <p:cNvPicPr>
            <a:picLocks noChangeAspect="1"/>
          </p:cNvPicPr>
          <p:nvPr>
            <p:custDataLst>
              <p:tags r:id="rId1"/>
            </p:custDataLst>
          </p:nvPr>
        </p:nvPicPr>
        <p:blipFill>
          <a:blip r:embed="rId3"/>
          <a:srcRect/>
          <a:stretch>
            <a:fillRect/>
          </a:stretch>
        </p:blipFill>
        <p:spPr>
          <a:xfrm>
            <a:off x="10224135" y="1399223"/>
            <a:ext cx="7927340" cy="8631555"/>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647170" y="247868"/>
            <a:ext cx="16453800" cy="1058531"/>
          </a:xfrm>
          <a:prstGeom prst="rect">
            <a:avLst/>
          </a:prstGeom>
        </p:spPr>
        <p:txBody>
          <a:bodyPr>
            <a:normAutofit/>
          </a:bodyPr>
          <a:lstStyle/>
          <a:p>
            <a:r>
              <a:rPr lang="zh-CN" altLang="en-US" dirty="0">
                <a:solidFill>
                  <a:srgbClr val="FFFFFF"/>
                </a:solidFill>
              </a:rPr>
              <a:t>取证工具的逻辑搜索（二）</a:t>
            </a:r>
            <a:r>
              <a:rPr lang="en-US" altLang="zh-CN" dirty="0">
                <a:solidFill>
                  <a:srgbClr val="FFFFFF"/>
                </a:solidFill>
              </a:rPr>
              <a:t>·</a:t>
            </a:r>
            <a:r>
              <a:rPr lang="zh-CN" altLang="en-US" dirty="0">
                <a:solidFill>
                  <a:srgbClr val="FFFFFF"/>
                </a:solidFill>
              </a:rPr>
              <a:t>具体操作</a:t>
            </a:r>
          </a:p>
        </p:txBody>
      </p:sp>
      <p:sp>
        <p:nvSpPr>
          <p:cNvPr id="2" name="文本框 1"/>
          <p:cNvSpPr txBox="1"/>
          <p:nvPr/>
        </p:nvSpPr>
        <p:spPr>
          <a:xfrm>
            <a:off x="308654" y="1428673"/>
            <a:ext cx="12751981" cy="5914632"/>
          </a:xfrm>
          <a:prstGeom prst="rect">
            <a:avLst/>
          </a:prstGeom>
          <a:noFill/>
        </p:spPr>
        <p:txBody>
          <a:bodyPr wrap="square" rtlCol="0" anchor="t">
            <a:spAutoFit/>
          </a:bodyPr>
          <a:lstStyle/>
          <a:p>
            <a:pPr marL="0" indent="0" latinLnBrk="1">
              <a:lnSpc>
                <a:spcPct val="150000"/>
              </a:lnSpc>
              <a:buNone/>
            </a:pPr>
            <a:r>
              <a:rPr lang="zh-CN" altLang="en-US" sz="3200" b="1" dirty="0">
                <a:solidFill>
                  <a:srgbClr val="0151CC"/>
                </a:solidFill>
                <a:latin typeface="+mn-ea"/>
                <a:ea typeface="+mn-ea"/>
                <a:cs typeface="+mn-ea"/>
                <a:sym typeface="+mn-ea"/>
              </a:rPr>
              <a:t>搜索文本框</a:t>
            </a:r>
            <a:endParaRPr lang="zh-CN" altLang="en-US" sz="3200" b="1" dirty="0">
              <a:solidFill>
                <a:srgbClr val="0151CC"/>
              </a:solidFill>
              <a:latin typeface="+mn-ea"/>
              <a:ea typeface="+mn-ea"/>
              <a:cs typeface="+mn-ea"/>
            </a:endParaRPr>
          </a:p>
          <a:p>
            <a:pPr marL="457200" lvl="1" indent="-457200" latinLnBrk="1">
              <a:lnSpc>
                <a:spcPct val="150000"/>
              </a:lnSpc>
              <a:buFont typeface="Arial" panose="020B0604020202020204" pitchFamily="34" charset="0"/>
              <a:buChar char="•"/>
            </a:pPr>
            <a:r>
              <a:rPr lang="zh-CN" altLang="en-US" sz="3200" dirty="0">
                <a:latin typeface="+mn-ea"/>
                <a:ea typeface="+mn-ea"/>
                <a:cs typeface="+mn-ea"/>
                <a:sym typeface="+mn-ea"/>
              </a:rPr>
              <a:t>每行一个关键词</a:t>
            </a:r>
            <a:endParaRPr lang="zh-CN" altLang="en-US" sz="3200" dirty="0">
              <a:latin typeface="+mn-ea"/>
              <a:ea typeface="+mn-ea"/>
              <a:cs typeface="+mn-ea"/>
            </a:endParaRPr>
          </a:p>
          <a:p>
            <a:pPr marL="457200" lvl="1" indent="-457200" latinLnBrk="1">
              <a:lnSpc>
                <a:spcPct val="150000"/>
              </a:lnSpc>
              <a:buFont typeface="Arial" panose="020B0604020202020204" pitchFamily="34" charset="0"/>
              <a:buChar char="•"/>
            </a:pPr>
            <a:r>
              <a:rPr lang="zh-CN" altLang="en-US" sz="3200" dirty="0">
                <a:latin typeface="+mn-ea"/>
                <a:ea typeface="+mn-ea"/>
                <a:cs typeface="+mn-ea"/>
                <a:sym typeface="+mn-ea"/>
              </a:rPr>
              <a:t>可同时搜索多个关键词（</a:t>
            </a:r>
            <a:r>
              <a:rPr lang="zh-CN" altLang="en-US" sz="3200" b="1" dirty="0">
                <a:solidFill>
                  <a:srgbClr val="FF0000"/>
                </a:solidFill>
                <a:latin typeface="+mn-ea"/>
                <a:ea typeface="+mn-ea"/>
                <a:cs typeface="+mn-ea"/>
                <a:sym typeface="+mn-ea"/>
              </a:rPr>
              <a:t>无限制</a:t>
            </a:r>
            <a:r>
              <a:rPr lang="zh-CN" altLang="en-US" sz="3200" dirty="0">
                <a:latin typeface="+mn-ea"/>
                <a:ea typeface="+mn-ea"/>
                <a:cs typeface="+mn-ea"/>
                <a:sym typeface="+mn-ea"/>
              </a:rPr>
              <a:t>）</a:t>
            </a:r>
            <a:endParaRPr lang="zh-CN" altLang="en-US" sz="3200" dirty="0">
              <a:latin typeface="+mn-ea"/>
              <a:ea typeface="+mn-ea"/>
              <a:cs typeface="+mn-ea"/>
            </a:endParaRPr>
          </a:p>
          <a:p>
            <a:pPr marL="457200" lvl="1" indent="-457200" latinLnBrk="1">
              <a:lnSpc>
                <a:spcPct val="150000"/>
              </a:lnSpc>
              <a:buFont typeface="Arial" panose="020B0604020202020204" pitchFamily="34" charset="0"/>
              <a:buChar char="•"/>
            </a:pPr>
            <a:r>
              <a:rPr lang="zh-CN" altLang="en-US" sz="3200" dirty="0">
                <a:latin typeface="+mn-ea"/>
                <a:ea typeface="+mn-ea"/>
                <a:cs typeface="+mn-ea"/>
                <a:sym typeface="+mn-ea"/>
              </a:rPr>
              <a:t>可通过搜索选项，指定搜索关键词是否区分大小写及是否为GREP</a:t>
            </a:r>
            <a:r>
              <a:rPr lang="zh-CN" altLang="en-US" sz="3200" dirty="0">
                <a:latin typeface="+mn-ea"/>
                <a:ea typeface="+mn-ea"/>
                <a:cs typeface="+mn-ea"/>
              </a:rPr>
              <a:t>：</a:t>
            </a:r>
            <a:endParaRPr lang="en-US" altLang="zh-CN" sz="3200" dirty="0">
              <a:latin typeface="+mn-ea"/>
              <a:ea typeface="+mn-ea"/>
              <a:cs typeface="+mn-ea"/>
            </a:endParaRPr>
          </a:p>
          <a:p>
            <a:pPr lvl="2" latinLnBrk="1">
              <a:lnSpc>
                <a:spcPct val="150000"/>
              </a:lnSpc>
            </a:pPr>
            <a:r>
              <a:rPr lang="en-US" altLang="zh-CN" sz="3200" dirty="0">
                <a:solidFill>
                  <a:srgbClr val="FF0000"/>
                </a:solidFill>
                <a:latin typeface="+mn-ea"/>
                <a:ea typeface="+mn-ea"/>
                <a:cs typeface="+mn-ea"/>
                <a:sym typeface="+mn-ea"/>
              </a:rPr>
              <a:t>     </a:t>
            </a:r>
            <a:r>
              <a:rPr lang="zh-CN" altLang="en-US" sz="3200" dirty="0">
                <a:solidFill>
                  <a:schemeClr val="tx1"/>
                </a:solidFill>
                <a:latin typeface="+mn-ea"/>
                <a:ea typeface="+mn-ea"/>
                <a:cs typeface="+mn-ea"/>
                <a:sym typeface="+mn-ea"/>
              </a:rPr>
              <a:t>① </a:t>
            </a:r>
            <a:r>
              <a:rPr lang="zh-CN" altLang="en-US" sz="3200" dirty="0">
                <a:solidFill>
                  <a:srgbClr val="FF0000"/>
                </a:solidFill>
                <a:latin typeface="+mn-ea"/>
                <a:ea typeface="+mn-ea"/>
                <a:cs typeface="+mn-ea"/>
                <a:sym typeface="+mn-ea"/>
              </a:rPr>
              <a:t>case：</a:t>
            </a:r>
            <a:r>
              <a:rPr lang="zh-CN" altLang="en-US" sz="3200" dirty="0">
                <a:latin typeface="+mn-ea"/>
                <a:ea typeface="+mn-ea"/>
                <a:cs typeface="+mn-ea"/>
                <a:sym typeface="+mn-ea"/>
              </a:rPr>
              <a:t>Peter</a:t>
            </a:r>
            <a:endParaRPr lang="zh-CN" altLang="en-US" sz="3200" dirty="0">
              <a:latin typeface="+mn-ea"/>
              <a:ea typeface="+mn-ea"/>
              <a:cs typeface="+mn-ea"/>
            </a:endParaRPr>
          </a:p>
          <a:p>
            <a:pPr lvl="1" latinLnBrk="1">
              <a:lnSpc>
                <a:spcPct val="150000"/>
              </a:lnSpc>
            </a:pPr>
            <a:r>
              <a:rPr lang="zh-CN" altLang="en-US" sz="3200" dirty="0">
                <a:solidFill>
                  <a:srgbClr val="FF0000"/>
                </a:solidFill>
                <a:latin typeface="+mn-ea"/>
                <a:ea typeface="+mn-ea"/>
                <a:cs typeface="+mn-ea"/>
                <a:sym typeface="+mn-ea"/>
              </a:rPr>
              <a:t>     </a:t>
            </a:r>
            <a:r>
              <a:rPr lang="zh-CN" altLang="en-US" sz="3200" dirty="0">
                <a:solidFill>
                  <a:schemeClr val="tx1"/>
                </a:solidFill>
                <a:latin typeface="+mn-ea"/>
                <a:ea typeface="+mn-ea"/>
                <a:cs typeface="+mn-ea"/>
                <a:sym typeface="+mn-ea"/>
              </a:rPr>
              <a:t>②</a:t>
            </a:r>
            <a:r>
              <a:rPr lang="zh-CN" altLang="en-US" sz="3200" dirty="0">
                <a:solidFill>
                  <a:srgbClr val="FF0000"/>
                </a:solidFill>
                <a:latin typeface="+mn-ea"/>
                <a:ea typeface="+mn-ea"/>
                <a:cs typeface="+mn-ea"/>
                <a:sym typeface="+mn-ea"/>
              </a:rPr>
              <a:t> grep：</a:t>
            </a:r>
            <a:r>
              <a:rPr lang="zh-CN" altLang="en-US" sz="3200" dirty="0">
                <a:latin typeface="+mn-ea"/>
                <a:ea typeface="+mn-ea"/>
                <a:cs typeface="+mn-ea"/>
                <a:sym typeface="+mn-ea"/>
              </a:rPr>
              <a:t>[a-zA-Z0-9_\-\+\.]{1,20}@[a-zA-Z0-9\-\.]{2,20}\.[a-z</a:t>
            </a:r>
            <a:endParaRPr lang="en-US" altLang="zh-CN" sz="3200" dirty="0">
              <a:latin typeface="+mn-ea"/>
              <a:ea typeface="+mn-ea"/>
              <a:cs typeface="+mn-ea"/>
              <a:sym typeface="+mn-ea"/>
            </a:endParaRPr>
          </a:p>
          <a:p>
            <a:pPr lvl="1" latinLnBrk="1">
              <a:lnSpc>
                <a:spcPct val="150000"/>
              </a:lnSpc>
            </a:pPr>
            <a:r>
              <a:rPr lang="en-US" altLang="zh-CN" sz="3200" dirty="0">
                <a:latin typeface="+mn-ea"/>
                <a:ea typeface="+mn-ea"/>
                <a:cs typeface="+mn-ea"/>
                <a:sym typeface="+mn-ea"/>
              </a:rPr>
              <a:t>                    </a:t>
            </a:r>
            <a:r>
              <a:rPr lang="zh-CN" altLang="en-US" sz="3200" dirty="0">
                <a:latin typeface="+mn-ea"/>
                <a:ea typeface="+mn-ea"/>
                <a:cs typeface="+mn-ea"/>
                <a:sym typeface="+mn-ea"/>
              </a:rPr>
              <a:t>A-Z]{2,7}</a:t>
            </a:r>
            <a:endParaRPr lang="zh-CN" altLang="en-US" sz="3200" dirty="0">
              <a:latin typeface="+mn-ea"/>
              <a:ea typeface="+mn-ea"/>
              <a:cs typeface="+mn-ea"/>
            </a:endParaRPr>
          </a:p>
          <a:p>
            <a:pPr marL="457200" lvl="1" indent="-457200" latinLnBrk="1">
              <a:lnSpc>
                <a:spcPct val="150000"/>
              </a:lnSpc>
              <a:buFont typeface="Arial" panose="020B0604020202020204" pitchFamily="34" charset="0"/>
              <a:buChar char="•"/>
            </a:pPr>
            <a:r>
              <a:rPr lang="zh-CN" altLang="en-US" sz="3200" dirty="0">
                <a:latin typeface="+mn-ea"/>
                <a:ea typeface="+mn-ea"/>
                <a:cs typeface="+mn-ea"/>
                <a:sym typeface="+mn-ea"/>
              </a:rPr>
              <a:t>条件：偏移计算，只针对搜索十六进制数据有效</a:t>
            </a:r>
          </a:p>
        </p:txBody>
      </p:sp>
      <p:pic>
        <p:nvPicPr>
          <p:cNvPr id="7" name="图片 6"/>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3248456" y="1491203"/>
            <a:ext cx="4583480" cy="8549517"/>
          </a:xfrm>
          <a:prstGeom prst="rect">
            <a:avLst/>
          </a:prstGeom>
        </p:spPr>
      </p:pic>
      <p:pic>
        <p:nvPicPr>
          <p:cNvPr id="4" name="图片 3" descr="C:\Users\liang\Pictures\0\2023-07-12_152109.jpg2023-07-12_152109"/>
          <p:cNvPicPr>
            <a:picLocks noChangeAspect="1"/>
          </p:cNvPicPr>
          <p:nvPr>
            <p:custDataLst>
              <p:tags r:id="rId2"/>
            </p:custDataLst>
          </p:nvPr>
        </p:nvPicPr>
        <p:blipFill>
          <a:blip r:embed="rId5"/>
          <a:srcRect/>
          <a:stretch>
            <a:fillRect/>
          </a:stretch>
        </p:blipFill>
        <p:spPr>
          <a:xfrm>
            <a:off x="5037666" y="7520558"/>
            <a:ext cx="7714316" cy="2593573"/>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FFFF"/>
                </a:solidFill>
              </a:rPr>
              <a:t>取证工具的逻辑搜索（三）</a:t>
            </a:r>
            <a:r>
              <a:rPr lang="en-US" altLang="zh-CN" dirty="0">
                <a:solidFill>
                  <a:srgbClr val="FFFFFF"/>
                </a:solidFill>
              </a:rPr>
              <a:t>·</a:t>
            </a:r>
            <a:r>
              <a:rPr lang="zh-CN" altLang="en-US" dirty="0">
                <a:solidFill>
                  <a:srgbClr val="FFFFFF"/>
                </a:solidFill>
              </a:rPr>
              <a:t>具体操作</a:t>
            </a:r>
            <a:endParaRPr lang="zh-CN" altLang="en-US" dirty="0"/>
          </a:p>
        </p:txBody>
      </p:sp>
      <p:sp>
        <p:nvSpPr>
          <p:cNvPr id="3" name="文本框 2"/>
          <p:cNvSpPr txBox="1"/>
          <p:nvPr/>
        </p:nvSpPr>
        <p:spPr>
          <a:xfrm>
            <a:off x="960120" y="1831926"/>
            <a:ext cx="11640264" cy="4436471"/>
          </a:xfrm>
          <a:prstGeom prst="rect">
            <a:avLst/>
          </a:prstGeom>
          <a:noFill/>
        </p:spPr>
        <p:txBody>
          <a:bodyPr wrap="square" rtlCol="0" anchor="t">
            <a:spAutoFit/>
          </a:bodyPr>
          <a:lstStyle/>
          <a:p>
            <a:pPr marL="0" indent="0">
              <a:lnSpc>
                <a:spcPct val="150000"/>
              </a:lnSpc>
              <a:buNone/>
            </a:pPr>
            <a:r>
              <a:rPr lang="zh-CN" altLang="en-US" sz="3200" b="1" dirty="0">
                <a:solidFill>
                  <a:srgbClr val="0151CC"/>
                </a:solidFill>
                <a:latin typeface="+mn-ea"/>
                <a:ea typeface="+mn-ea"/>
                <a:cs typeface="+mn-ea"/>
                <a:sym typeface="+mn-ea"/>
              </a:rPr>
              <a:t>选择代码页</a:t>
            </a:r>
            <a:endParaRPr lang="zh-CN" altLang="en-US" sz="3200" b="1" dirty="0">
              <a:solidFill>
                <a:srgbClr val="0151CC"/>
              </a:solidFill>
              <a:latin typeface="+mn-ea"/>
              <a:ea typeface="+mn-ea"/>
              <a:cs typeface="+mn-ea"/>
            </a:endParaRPr>
          </a:p>
          <a:p>
            <a:pPr marL="457200" lvl="1" indent="-457200">
              <a:lnSpc>
                <a:spcPct val="150000"/>
              </a:lnSpc>
              <a:buFont typeface="Arial" panose="020B0604020202020204" pitchFamily="34" charset="0"/>
              <a:buChar char="•"/>
            </a:pPr>
            <a:r>
              <a:rPr lang="zh-CN" altLang="en-US" sz="3200" dirty="0">
                <a:sym typeface="+mn-ea"/>
              </a:rPr>
              <a:t>支持多达6个代码页同时搜索相同的关键词</a:t>
            </a:r>
            <a:endParaRPr lang="zh-CN" altLang="en-US" sz="3200" b="0" dirty="0"/>
          </a:p>
          <a:p>
            <a:pPr marL="457200" lvl="1" indent="-457200">
              <a:lnSpc>
                <a:spcPct val="150000"/>
              </a:lnSpc>
              <a:buFont typeface="Arial" panose="020B0604020202020204" pitchFamily="34" charset="0"/>
              <a:buChar char="•"/>
            </a:pPr>
            <a:r>
              <a:rPr lang="zh-CN" altLang="en-US" sz="3200" dirty="0">
                <a:sym typeface="+mn-ea"/>
              </a:rPr>
              <a:t>自动检测Windos系统使用的代码页并默认使用，默认代码页用</a:t>
            </a:r>
            <a:r>
              <a:rPr lang="zh-CN" altLang="en-US" sz="3200" b="1" dirty="0">
                <a:solidFill>
                  <a:srgbClr val="FF0000"/>
                </a:solidFill>
                <a:sym typeface="+mn-ea"/>
              </a:rPr>
              <a:t>星号</a:t>
            </a:r>
            <a:r>
              <a:rPr lang="zh-CN" altLang="en-US" sz="3200" dirty="0">
                <a:sym typeface="+mn-ea"/>
              </a:rPr>
              <a:t>标记</a:t>
            </a:r>
            <a:endParaRPr lang="zh-CN" altLang="en-US" sz="3200" b="0" dirty="0"/>
          </a:p>
          <a:p>
            <a:pPr marL="457200" lvl="1" indent="-457200">
              <a:lnSpc>
                <a:spcPct val="150000"/>
              </a:lnSpc>
              <a:buFont typeface="Arial" panose="020B0604020202020204" pitchFamily="34" charset="0"/>
              <a:buChar char="•"/>
            </a:pPr>
            <a:r>
              <a:rPr lang="zh-CN" altLang="en-US" sz="3200" dirty="0">
                <a:sym typeface="+mn-ea"/>
              </a:rPr>
              <a:t>独立的正则表达式代码页可以选择GREP直接逐字节翻译</a:t>
            </a:r>
            <a:endParaRPr lang="zh-CN" altLang="en-US" sz="3200" b="0" dirty="0"/>
          </a:p>
          <a:p>
            <a:pPr marL="457200" lvl="1" indent="-457200">
              <a:lnSpc>
                <a:spcPct val="150000"/>
              </a:lnSpc>
              <a:buFont typeface="Arial" panose="020B0604020202020204" pitchFamily="34" charset="0"/>
              <a:buChar char="•"/>
            </a:pPr>
            <a:r>
              <a:rPr lang="zh-CN" altLang="en-US" sz="3200" dirty="0">
                <a:sym typeface="+mn-ea"/>
              </a:rPr>
              <a:t>基于代码页和UTF-16的MS Outlook密码编码（可压缩加密）</a:t>
            </a:r>
            <a:endParaRPr lang="zh-CN" altLang="en-US" sz="3200" dirty="0">
              <a:latin typeface="微软雅黑" panose="020B0503020204020204" charset="-122"/>
              <a:ea typeface="微软雅黑" panose="020B0503020204020204" charset="-122"/>
              <a:cs typeface="微软雅黑" panose="020B0503020204020204" charset="-122"/>
              <a:sym typeface="+mn-ea"/>
            </a:endParaRPr>
          </a:p>
        </p:txBody>
      </p:sp>
      <p:pic>
        <p:nvPicPr>
          <p:cNvPr id="6" name="图片 5"/>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3032432" y="1491203"/>
            <a:ext cx="4583480" cy="8549517"/>
          </a:xfrm>
          <a:prstGeom prst="rect">
            <a:avLst/>
          </a:prstGeom>
        </p:spPr>
      </p:pic>
      <p:pic>
        <p:nvPicPr>
          <p:cNvPr id="8" name="图片 7" descr="C:\Users\liang\Pictures\0\2023-07-12_152109.jpg2023-07-12_152109"/>
          <p:cNvPicPr>
            <a:picLocks noChangeAspect="1"/>
          </p:cNvPicPr>
          <p:nvPr>
            <p:custDataLst>
              <p:tags r:id="rId2"/>
            </p:custDataLst>
          </p:nvPr>
        </p:nvPicPr>
        <p:blipFill>
          <a:blip r:embed="rId5"/>
          <a:srcRect/>
          <a:stretch>
            <a:fillRect/>
          </a:stretch>
        </p:blipFill>
        <p:spPr>
          <a:xfrm>
            <a:off x="5037666" y="7520558"/>
            <a:ext cx="7714316" cy="259357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647170" y="247868"/>
            <a:ext cx="16453800" cy="1058531"/>
          </a:xfrm>
          <a:prstGeom prst="rect">
            <a:avLst/>
          </a:prstGeom>
        </p:spPr>
        <p:txBody>
          <a:bodyPr>
            <a:normAutofit/>
          </a:bodyPr>
          <a:lstStyle/>
          <a:p>
            <a:r>
              <a:rPr lang="zh-CN" altLang="en-US" dirty="0">
                <a:solidFill>
                  <a:srgbClr val="FFFFFF"/>
                </a:solidFill>
              </a:rPr>
              <a:t>取证工具的逻辑搜索（四）</a:t>
            </a:r>
            <a:r>
              <a:rPr lang="en-US" altLang="zh-CN" dirty="0">
                <a:solidFill>
                  <a:srgbClr val="FFFFFF"/>
                </a:solidFill>
              </a:rPr>
              <a:t>·</a:t>
            </a:r>
            <a:r>
              <a:rPr lang="zh-CN" altLang="en-US" dirty="0">
                <a:solidFill>
                  <a:srgbClr val="FFFFFF"/>
                </a:solidFill>
              </a:rPr>
              <a:t>具体操作</a:t>
            </a:r>
          </a:p>
        </p:txBody>
      </p:sp>
      <p:sp>
        <p:nvSpPr>
          <p:cNvPr id="3" name="文本框 2"/>
          <p:cNvSpPr txBox="1"/>
          <p:nvPr/>
        </p:nvSpPr>
        <p:spPr>
          <a:xfrm>
            <a:off x="1223010" y="6008370"/>
            <a:ext cx="10452735" cy="1076325"/>
          </a:xfrm>
          <a:prstGeom prst="rect">
            <a:avLst/>
          </a:prstGeom>
          <a:noFill/>
        </p:spPr>
        <p:txBody>
          <a:bodyPr wrap="square" rtlCol="0" anchor="t">
            <a:spAutoFit/>
          </a:bodyPr>
          <a:lstStyle/>
          <a:p>
            <a:pPr algn="just" defTabSz="266700">
              <a:defRPr sz="3400">
                <a:uFill>
                  <a:solidFill>
                    <a:srgbClr val="000000"/>
                  </a:solidFill>
                </a:uFill>
                <a:latin typeface="+mn-lt"/>
                <a:ea typeface="+mn-ea"/>
                <a:cs typeface="+mn-cs"/>
                <a:sym typeface="Calibri" panose="020F0502020204030204"/>
              </a:defRPr>
            </a:pPr>
            <a:endParaRPr sz="3200" kern="0">
              <a:solidFill>
                <a:srgbClr val="000000"/>
              </a:solidFill>
              <a:latin typeface="微软雅黑" panose="020B0503020204020204" charset="-122"/>
              <a:ea typeface="微软雅黑" panose="020B0503020204020204" charset="-122"/>
              <a:cs typeface="微软雅黑" panose="020B0503020204020204" charset="-122"/>
            </a:endParaRPr>
          </a:p>
          <a:p>
            <a:pPr algn="just" defTabSz="266700">
              <a:defRPr sz="3400">
                <a:uFill>
                  <a:solidFill>
                    <a:srgbClr val="000000"/>
                  </a:solidFill>
                </a:uFill>
                <a:latin typeface="+mn-lt"/>
                <a:ea typeface="+mn-ea"/>
                <a:cs typeface="+mn-cs"/>
                <a:sym typeface="Calibri" panose="020F0502020204030204"/>
              </a:defRPr>
            </a:pPr>
            <a:endParaRPr lang="zh-CN" altLang="en-US" sz="3200">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1007110" y="1687830"/>
            <a:ext cx="16680180" cy="7488555"/>
          </a:xfrm>
          <a:prstGeom prst="rect">
            <a:avLst/>
          </a:prstGeom>
          <a:noFill/>
        </p:spPr>
        <p:txBody>
          <a:bodyPr wrap="square" rtlCol="0" anchor="t">
            <a:noAutofit/>
          </a:bodyPr>
          <a:lstStyle/>
          <a:p>
            <a:pPr marL="0" indent="0" algn="l" defTabSz="914400">
              <a:spcBef>
                <a:spcPts val="1000"/>
              </a:spcBef>
              <a:buNone/>
            </a:pPr>
            <a:r>
              <a:rPr lang="zh-CN" altLang="en-US" sz="3200" b="1" dirty="0">
                <a:solidFill>
                  <a:srgbClr val="0151CC"/>
                </a:solidFill>
                <a:latin typeface="+mn-ea"/>
                <a:ea typeface="+mn-ea"/>
                <a:cs typeface="+mn-ea"/>
                <a:sym typeface="+mn-ea"/>
              </a:rPr>
              <a:t>搜索选项</a:t>
            </a:r>
            <a:endParaRPr lang="en-US" altLang="zh-CN" sz="3200" b="1" dirty="0">
              <a:solidFill>
                <a:srgbClr val="0151CC"/>
              </a:solidFill>
              <a:latin typeface="+mn-ea"/>
              <a:ea typeface="+mn-ea"/>
              <a:cs typeface="+mn-ea"/>
            </a:endParaRPr>
          </a:p>
          <a:p>
            <a:pPr marL="914400" lvl="1" indent="-457200" algn="l" defTabSz="914400">
              <a:lnSpc>
                <a:spcPct val="200000"/>
              </a:lnSpc>
              <a:spcBef>
                <a:spcPts val="500"/>
              </a:spcBef>
              <a:buFont typeface="Arial" panose="020B0604020202020204" pitchFamily="34" charset="0"/>
              <a:buChar char="•"/>
            </a:pPr>
            <a:r>
              <a:rPr lang="zh-CN" altLang="en-US" sz="3200" b="1" dirty="0">
                <a:latin typeface="微软雅黑" panose="020B0503020204020204" charset="-122"/>
                <a:ea typeface="微软雅黑" panose="020B0503020204020204" charset="-122"/>
                <a:cs typeface="微软雅黑" panose="020B0503020204020204" charset="-122"/>
                <a:sym typeface="+mn-ea"/>
              </a:rPr>
              <a:t>匹配大小写，如果通过提示 </a:t>
            </a:r>
            <a:r>
              <a:rPr lang="en-US" altLang="zh-CN" sz="3200" b="1" dirty="0">
                <a:solidFill>
                  <a:srgbClr val="FF0000"/>
                </a:solidFill>
                <a:latin typeface="微软雅黑" panose="020B0503020204020204" charset="-122"/>
                <a:ea typeface="微软雅黑" panose="020B0503020204020204" charset="-122"/>
                <a:cs typeface="微软雅黑" panose="020B0503020204020204" charset="-122"/>
                <a:sym typeface="+mn-ea"/>
              </a:rPr>
              <a:t>case:</a:t>
            </a:r>
            <a:r>
              <a:rPr lang="zh-CN" altLang="en-US" sz="3200" dirty="0">
                <a:latin typeface="微软雅黑" panose="020B0503020204020204" charset="-122"/>
                <a:ea typeface="微软雅黑" panose="020B0503020204020204" charset="-122"/>
                <a:cs typeface="微软雅黑" panose="020B0503020204020204" charset="-122"/>
                <a:sym typeface="+mn-ea"/>
              </a:rPr>
              <a:t>在搜索多个关键词时，可在关键词前方输入“ </a:t>
            </a:r>
            <a:r>
              <a:rPr lang="en-US" altLang="zh-CN" sz="3200" dirty="0">
                <a:latin typeface="微软雅黑" panose="020B0503020204020204" charset="-122"/>
                <a:ea typeface="微软雅黑" panose="020B0503020204020204" charset="-122"/>
                <a:cs typeface="微软雅黑" panose="020B0503020204020204" charset="-122"/>
                <a:sym typeface="+mn-ea"/>
              </a:rPr>
              <a:t>case:</a:t>
            </a:r>
            <a:r>
              <a:rPr lang="zh-CN" altLang="en-US" sz="3200" dirty="0">
                <a:latin typeface="微软雅黑" panose="020B0503020204020204" charset="-122"/>
                <a:ea typeface="微软雅黑" panose="020B0503020204020204" charset="-122"/>
                <a:cs typeface="微软雅黑" panose="020B0503020204020204" charset="-122"/>
                <a:sym typeface="+mn-ea"/>
              </a:rPr>
              <a:t>” 提示搜索的关键词要区分大小写</a:t>
            </a:r>
            <a:endParaRPr lang="en-US" altLang="zh-CN" sz="3200" dirty="0">
              <a:latin typeface="微软雅黑" panose="020B0503020204020204" charset="-122"/>
              <a:ea typeface="微软雅黑" panose="020B0503020204020204" charset="-122"/>
              <a:cs typeface="微软雅黑" panose="020B0503020204020204" charset="-122"/>
            </a:endParaRPr>
          </a:p>
          <a:p>
            <a:pPr marL="914400" lvl="1" indent="-457200" algn="l" defTabSz="914400">
              <a:lnSpc>
                <a:spcPct val="200000"/>
              </a:lnSpc>
              <a:spcBef>
                <a:spcPts val="500"/>
              </a:spcBef>
              <a:buFont typeface="Arial" panose="020B0604020202020204" pitchFamily="34" charset="0"/>
              <a:buChar char="•"/>
            </a:pPr>
            <a:r>
              <a:rPr lang="en-US" altLang="zh-CN" sz="3200" b="1" dirty="0">
                <a:latin typeface="微软雅黑" panose="020B0503020204020204" charset="-122"/>
                <a:ea typeface="微软雅黑" panose="020B0503020204020204" charset="-122"/>
                <a:cs typeface="微软雅黑" panose="020B0503020204020204" charset="-122"/>
                <a:sym typeface="+mn-ea"/>
              </a:rPr>
              <a:t>GREP</a:t>
            </a:r>
            <a:r>
              <a:rPr lang="zh-CN" altLang="en-US" sz="3200" b="1" dirty="0">
                <a:latin typeface="微软雅黑" panose="020B0503020204020204" charset="-122"/>
                <a:ea typeface="微软雅黑" panose="020B0503020204020204" charset="-122"/>
                <a:cs typeface="微软雅黑" panose="020B0503020204020204" charset="-122"/>
                <a:sym typeface="+mn-ea"/>
              </a:rPr>
              <a:t>语法，如果通过提示</a:t>
            </a:r>
            <a:r>
              <a:rPr lang="zh-CN" altLang="en-US" sz="3200" b="1" dirty="0">
                <a:solidFill>
                  <a:srgbClr val="FF0000"/>
                </a:solidFill>
                <a:latin typeface="微软雅黑" panose="020B0503020204020204" charset="-122"/>
                <a:ea typeface="微软雅黑" panose="020B0503020204020204" charset="-122"/>
                <a:cs typeface="微软雅黑" panose="020B0503020204020204" charset="-122"/>
                <a:sym typeface="+mn-ea"/>
              </a:rPr>
              <a:t> </a:t>
            </a:r>
            <a:r>
              <a:rPr lang="en-US" altLang="zh-CN" sz="3200" b="1" dirty="0">
                <a:solidFill>
                  <a:srgbClr val="FF0000"/>
                </a:solidFill>
                <a:latin typeface="微软雅黑" panose="020B0503020204020204" charset="-122"/>
                <a:ea typeface="微软雅黑" panose="020B0503020204020204" charset="-122"/>
                <a:cs typeface="微软雅黑" panose="020B0503020204020204" charset="-122"/>
                <a:sym typeface="+mn-ea"/>
              </a:rPr>
              <a:t>grep:</a:t>
            </a:r>
            <a:r>
              <a:rPr lang="zh-CN" altLang="en-US" sz="3200" dirty="0">
                <a:latin typeface="微软雅黑" panose="020B0503020204020204" charset="-122"/>
                <a:ea typeface="微软雅黑" panose="020B0503020204020204" charset="-122"/>
                <a:cs typeface="微软雅黑" panose="020B0503020204020204" charset="-122"/>
                <a:sym typeface="+mn-ea"/>
              </a:rPr>
              <a:t>在搜索多个关键词时，可在关键词前方输入“</a:t>
            </a:r>
            <a:r>
              <a:rPr lang="en-US" altLang="zh-CN" sz="3200" dirty="0">
                <a:latin typeface="微软雅黑" panose="020B0503020204020204" charset="-122"/>
                <a:ea typeface="微软雅黑" panose="020B0503020204020204" charset="-122"/>
                <a:cs typeface="微软雅黑" panose="020B0503020204020204" charset="-122"/>
                <a:sym typeface="+mn-ea"/>
              </a:rPr>
              <a:t>grep:</a:t>
            </a:r>
            <a:r>
              <a:rPr lang="zh-CN" altLang="en-US" sz="3200" dirty="0">
                <a:latin typeface="微软雅黑" panose="020B0503020204020204" charset="-122"/>
                <a:ea typeface="微软雅黑" panose="020B0503020204020204" charset="-122"/>
                <a:cs typeface="微软雅黑" panose="020B0503020204020204" charset="-122"/>
                <a:sym typeface="+mn-ea"/>
              </a:rPr>
              <a:t>”提示搜索的关键词为</a:t>
            </a:r>
            <a:r>
              <a:rPr lang="en-US" altLang="zh-CN" sz="3200" dirty="0">
                <a:latin typeface="微软雅黑" panose="020B0503020204020204" charset="-122"/>
                <a:ea typeface="微软雅黑" panose="020B0503020204020204" charset="-122"/>
                <a:cs typeface="微软雅黑" panose="020B0503020204020204" charset="-122"/>
                <a:sym typeface="+mn-ea"/>
              </a:rPr>
              <a:t>GREP</a:t>
            </a:r>
            <a:r>
              <a:rPr lang="zh-CN" altLang="en-US" sz="3200" dirty="0">
                <a:latin typeface="微软雅黑" panose="020B0503020204020204" charset="-122"/>
                <a:ea typeface="微软雅黑" panose="020B0503020204020204" charset="-122"/>
                <a:cs typeface="微软雅黑" panose="020B0503020204020204" charset="-122"/>
                <a:sym typeface="+mn-ea"/>
              </a:rPr>
              <a:t>语法</a:t>
            </a:r>
            <a:endParaRPr lang="en-US" altLang="zh-CN" sz="3200" dirty="0">
              <a:latin typeface="微软雅黑" panose="020B0503020204020204" charset="-122"/>
              <a:ea typeface="微软雅黑" panose="020B0503020204020204" charset="-122"/>
              <a:cs typeface="微软雅黑" panose="020B0503020204020204" charset="-122"/>
            </a:endParaRPr>
          </a:p>
          <a:p>
            <a:pPr marL="914400" lvl="1" indent="-457200" algn="l" defTabSz="914400">
              <a:lnSpc>
                <a:spcPct val="200000"/>
              </a:lnSpc>
              <a:spcBef>
                <a:spcPts val="500"/>
              </a:spcBef>
              <a:buFont typeface="Arial" panose="020B0604020202020204" pitchFamily="34" charset="0"/>
              <a:buChar char="•"/>
            </a:pPr>
            <a:r>
              <a:rPr lang="zh-CN" altLang="en-US" sz="3200" b="1" dirty="0">
                <a:latin typeface="微软雅黑" panose="020B0503020204020204" charset="-122"/>
                <a:ea typeface="微软雅黑" panose="020B0503020204020204" charset="-122"/>
                <a:sym typeface="+mn-ea"/>
              </a:rPr>
              <a:t>窗口内搜索：</a:t>
            </a:r>
            <a:r>
              <a:rPr lang="zh-CN" altLang="en-US" sz="3200" dirty="0">
                <a:latin typeface="微软雅黑" panose="020B0503020204020204" charset="-122"/>
                <a:ea typeface="微软雅黑" panose="020B0503020204020204" charset="-122"/>
                <a:cs typeface="微软雅黑" panose="020B0503020204020204" charset="-122"/>
                <a:sym typeface="+mn-ea"/>
              </a:rPr>
              <a:t>使用</a:t>
            </a:r>
            <a:r>
              <a:rPr lang="en-US" altLang="zh-CN" sz="3200" dirty="0">
                <a:latin typeface="微软雅黑" panose="020B0503020204020204" charset="-122"/>
                <a:ea typeface="微软雅黑" panose="020B0503020204020204" charset="-122"/>
                <a:cs typeface="微软雅黑" panose="020B0503020204020204" charset="-122"/>
                <a:sym typeface="+mn-ea"/>
              </a:rPr>
              <a:t>GREP</a:t>
            </a:r>
            <a:r>
              <a:rPr lang="zh-CN" altLang="en-US" sz="3200" dirty="0">
                <a:latin typeface="微软雅黑" panose="020B0503020204020204" charset="-122"/>
                <a:ea typeface="微软雅黑" panose="020B0503020204020204" charset="-122"/>
                <a:cs typeface="微软雅黑" panose="020B0503020204020204" charset="-122"/>
                <a:sym typeface="+mn-ea"/>
              </a:rPr>
              <a:t>语法中使用*</a:t>
            </a:r>
            <a:r>
              <a:rPr lang="en-US" altLang="zh-CN" sz="3200" dirty="0">
                <a:latin typeface="微软雅黑" panose="020B0503020204020204" charset="-122"/>
                <a:ea typeface="微软雅黑" panose="020B0503020204020204" charset="-122"/>
                <a:cs typeface="微软雅黑" panose="020B0503020204020204" charset="-122"/>
                <a:sym typeface="+mn-ea"/>
              </a:rPr>
              <a:t>+</a:t>
            </a:r>
            <a:r>
              <a:rPr lang="zh-CN" altLang="en-US" sz="3200" dirty="0">
                <a:latin typeface="微软雅黑" panose="020B0503020204020204" charset="-122"/>
                <a:ea typeface="微软雅黑" panose="020B0503020204020204" charset="-122"/>
                <a:cs typeface="微软雅黑" panose="020B0503020204020204" charset="-122"/>
                <a:sym typeface="+mn-ea"/>
              </a:rPr>
              <a:t>｛｝搜索时，</a:t>
            </a:r>
            <a:r>
              <a:rPr lang="en-US" altLang="zh-CN" sz="3200" dirty="0">
                <a:latin typeface="微软雅黑" panose="020B0503020204020204" charset="-122"/>
                <a:ea typeface="微软雅黑" panose="020B0503020204020204" charset="-122"/>
                <a:cs typeface="微软雅黑" panose="020B0503020204020204" charset="-122"/>
                <a:sym typeface="+mn-ea"/>
              </a:rPr>
              <a:t>XWF</a:t>
            </a:r>
            <a:r>
              <a:rPr lang="zh-CN" altLang="en-US" sz="3200" dirty="0">
                <a:latin typeface="微软雅黑" panose="020B0503020204020204" charset="-122"/>
                <a:ea typeface="微软雅黑" panose="020B0503020204020204" charset="-122"/>
                <a:cs typeface="微软雅黑" panose="020B0503020204020204" charset="-122"/>
                <a:sym typeface="+mn-ea"/>
              </a:rPr>
              <a:t>将匹配多少个连续字节，最小值为</a:t>
            </a:r>
            <a:r>
              <a:rPr lang="en-US" altLang="zh-CN" sz="3200" dirty="0">
                <a:latin typeface="微软雅黑" panose="020B0503020204020204" charset="-122"/>
                <a:ea typeface="微软雅黑" panose="020B0503020204020204" charset="-122"/>
                <a:cs typeface="微软雅黑" panose="020B0503020204020204" charset="-122"/>
                <a:sym typeface="+mn-ea"/>
              </a:rPr>
              <a:t>64</a:t>
            </a:r>
            <a:endParaRPr lang="en-US" altLang="zh-CN" sz="3200" dirty="0">
              <a:latin typeface="微软雅黑" panose="020B0503020204020204" charset="-122"/>
              <a:ea typeface="微软雅黑" panose="020B0503020204020204" charset="-122"/>
              <a:cs typeface="微软雅黑" panose="020B0503020204020204" charset="-122"/>
            </a:endParaRPr>
          </a:p>
          <a:p>
            <a:endParaRPr lang="en-US" altLang="zh-CN"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3010" y="5936615"/>
            <a:ext cx="10452735" cy="1076325"/>
          </a:xfrm>
          <a:prstGeom prst="rect">
            <a:avLst/>
          </a:prstGeom>
          <a:noFill/>
        </p:spPr>
        <p:txBody>
          <a:bodyPr wrap="square" rtlCol="0" anchor="t">
            <a:spAutoFit/>
          </a:bodyPr>
          <a:lstStyle/>
          <a:p>
            <a:pPr algn="just" defTabSz="266700">
              <a:defRPr sz="3400">
                <a:uFill>
                  <a:solidFill>
                    <a:srgbClr val="000000"/>
                  </a:solidFill>
                </a:uFill>
                <a:latin typeface="+mn-lt"/>
                <a:ea typeface="+mn-ea"/>
                <a:cs typeface="+mn-cs"/>
                <a:sym typeface="Calibri" panose="020F0502020204030204"/>
              </a:defRPr>
            </a:pPr>
            <a:endParaRPr sz="3200" kern="0">
              <a:solidFill>
                <a:srgbClr val="000000"/>
              </a:solidFill>
              <a:latin typeface="微软雅黑" panose="020B0503020204020204" charset="-122"/>
              <a:ea typeface="微软雅黑" panose="020B0503020204020204" charset="-122"/>
              <a:cs typeface="微软雅黑" panose="020B0503020204020204" charset="-122"/>
            </a:endParaRPr>
          </a:p>
          <a:p>
            <a:pPr algn="just" defTabSz="266700">
              <a:defRPr sz="3400">
                <a:uFill>
                  <a:solidFill>
                    <a:srgbClr val="000000"/>
                  </a:solidFill>
                </a:uFill>
                <a:latin typeface="+mn-lt"/>
                <a:ea typeface="+mn-ea"/>
                <a:cs typeface="+mn-cs"/>
                <a:sym typeface="Calibri" panose="020F0502020204030204"/>
              </a:defRPr>
            </a:pPr>
            <a:endParaRPr lang="zh-CN" altLang="en-US" sz="3200">
              <a:latin typeface="微软雅黑" panose="020B0503020204020204" charset="-122"/>
              <a:ea typeface="微软雅黑" panose="020B0503020204020204" charset="-122"/>
              <a:cs typeface="微软雅黑" panose="020B0503020204020204" charset="-122"/>
              <a:sym typeface="+mn-ea"/>
            </a:endParaRPr>
          </a:p>
        </p:txBody>
      </p:sp>
      <p:sp>
        <p:nvSpPr>
          <p:cNvPr id="2" name="标题 1"/>
          <p:cNvSpPr>
            <a:spLocks noGrp="1"/>
          </p:cNvSpPr>
          <p:nvPr>
            <p:ph type="title"/>
          </p:nvPr>
        </p:nvSpPr>
        <p:spPr/>
        <p:txBody>
          <a:bodyPr/>
          <a:lstStyle/>
          <a:p>
            <a:r>
              <a:rPr lang="zh-CN" altLang="en-US" dirty="0">
                <a:sym typeface="+mn-ea"/>
              </a:rPr>
              <a:t>取证工具的十六进制搜索</a:t>
            </a:r>
            <a:endParaRPr lang="zh-CN" altLang="en-US" dirty="0"/>
          </a:p>
        </p:txBody>
      </p:sp>
      <p:sp>
        <p:nvSpPr>
          <p:cNvPr id="5" name="文本框 4"/>
          <p:cNvSpPr txBox="1"/>
          <p:nvPr/>
        </p:nvSpPr>
        <p:spPr>
          <a:xfrm>
            <a:off x="6692056" y="8312646"/>
            <a:ext cx="4464358" cy="584775"/>
          </a:xfrm>
          <a:prstGeom prst="rect">
            <a:avLst/>
          </a:prstGeom>
          <a:noFill/>
        </p:spPr>
        <p:txBody>
          <a:bodyPr wrap="square" rtlCol="0" anchor="t">
            <a:spAutoFit/>
          </a:bodyPr>
          <a:lstStyle/>
          <a:p>
            <a:pPr algn="ctr"/>
            <a:r>
              <a:rPr lang="zh-CN" altLang="en-US" sz="3200" b="1" dirty="0">
                <a:sym typeface="+mn-ea"/>
              </a:rPr>
              <a:t>打开方法图例</a:t>
            </a:r>
          </a:p>
        </p:txBody>
      </p:sp>
      <p:pic>
        <p:nvPicPr>
          <p:cNvPr id="6" name="图片 5" descr="2023-07-15_110455"/>
          <p:cNvPicPr>
            <a:picLocks noChangeAspect="1"/>
          </p:cNvPicPr>
          <p:nvPr>
            <p:custDataLst>
              <p:tags r:id="rId1"/>
            </p:custDataLst>
          </p:nvPr>
        </p:nvPicPr>
        <p:blipFill>
          <a:blip r:embed="rId3"/>
          <a:stretch>
            <a:fillRect/>
          </a:stretch>
        </p:blipFill>
        <p:spPr>
          <a:xfrm>
            <a:off x="642538" y="2944907"/>
            <a:ext cx="17002923" cy="5292660"/>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6330" y="635"/>
            <a:ext cx="18542886" cy="10442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图片包含 游戏机, 电子, 食物, 光盘&#10;&#10;描述已自动生成"/>
          <p:cNvPicPr>
            <a:picLocks noChangeAspect="1"/>
          </p:cNvPicPr>
          <p:nvPr userDrawn="1">
            <p:custDataLst>
              <p:tags r:id="rId2"/>
            </p:custDataLst>
          </p:nvPr>
        </p:nvPicPr>
        <p:blipFill rotWithShape="1">
          <a:blip r:embed="rId8">
            <a:alphaModFix amt="26000"/>
            <a:extLst>
              <a:ext uri="{BEBA8EAE-BF5A-486C-A8C5-ECC9F3942E4B}">
                <a14:imgProps xmlns:a14="http://schemas.microsoft.com/office/drawing/2010/main">
                  <a14:imgLayer r:embed="rId9">
                    <a14:imgEffect>
                      <a14:artisticBlur radius="60"/>
                    </a14:imgEffect>
                  </a14:imgLayer>
                </a14:imgProps>
              </a:ext>
              <a:ext uri="{28A0092B-C50C-407E-A947-70E740481C1C}">
                <a14:useLocalDpi xmlns:a14="http://schemas.microsoft.com/office/drawing/2010/main" val="0"/>
              </a:ext>
            </a:extLst>
          </a:blip>
          <a:srcRect l="7389" b="13178"/>
          <a:stretch>
            <a:fillRect/>
          </a:stretch>
        </p:blipFill>
        <p:spPr>
          <a:xfrm>
            <a:off x="-196215" y="-40005"/>
            <a:ext cx="18690590" cy="10513695"/>
          </a:xfrm>
          <a:prstGeom prst="rect">
            <a:avLst/>
          </a:prstGeom>
        </p:spPr>
      </p:pic>
      <p:pic>
        <p:nvPicPr>
          <p:cNvPr id="6" name="图片 5" descr="background-0101"/>
          <p:cNvPicPr>
            <a:picLocks noChangeAspect="1"/>
          </p:cNvPicPr>
          <p:nvPr/>
        </p:nvPicPr>
        <p:blipFill>
          <a:blip r:embed="rId10"/>
          <a:srcRect l="5701" t="54492" r="43213" b="8087"/>
          <a:stretch>
            <a:fillRect/>
          </a:stretch>
        </p:blipFill>
        <p:spPr>
          <a:xfrm>
            <a:off x="-315595" y="2976880"/>
            <a:ext cx="8689340" cy="4774565"/>
          </a:xfrm>
          <a:prstGeom prst="rect">
            <a:avLst/>
          </a:prstGeom>
        </p:spPr>
      </p:pic>
      <p:grpSp>
        <p:nvGrpSpPr>
          <p:cNvPr id="7" name="组合 6"/>
          <p:cNvGrpSpPr/>
          <p:nvPr/>
        </p:nvGrpSpPr>
        <p:grpSpPr>
          <a:xfrm>
            <a:off x="6236694" y="2972703"/>
            <a:ext cx="12069860" cy="4777150"/>
            <a:chOff x="4257077" y="2119893"/>
            <a:chExt cx="5955804" cy="2356960"/>
          </a:xfrm>
          <a:solidFill>
            <a:srgbClr val="0151CC"/>
          </a:solidFill>
        </p:grpSpPr>
        <p:sp>
          <p:nvSpPr>
            <p:cNvPr id="8" name="等腰三角形 7"/>
            <p:cNvSpPr/>
            <p:nvPr/>
          </p:nvSpPr>
          <p:spPr>
            <a:xfrm rot="16200000">
              <a:off x="4224440" y="3094390"/>
              <a:ext cx="473237" cy="4079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52497" y="2119893"/>
              <a:ext cx="5660384" cy="2356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spcBef>
                  <a:spcPts val="1200"/>
                </a:spcBef>
              </a:pPr>
              <a:endParaRPr lang="zh-CN" altLang="zh-CN" sz="1600" b="1" dirty="0">
                <a:solidFill>
                  <a:schemeClr val="bg1"/>
                </a:solidFill>
                <a:latin typeface="微软雅黑" panose="020B0503020204020204" charset="-122"/>
                <a:ea typeface="微软雅黑" panose="020B0503020204020204" charset="-122"/>
                <a:sym typeface="+mn-ea"/>
              </a:endParaRPr>
            </a:p>
          </p:txBody>
        </p:sp>
      </p:grpSp>
      <p:sp>
        <p:nvSpPr>
          <p:cNvPr id="3" name="文本框 2"/>
          <p:cNvSpPr txBox="1"/>
          <p:nvPr>
            <p:custDataLst>
              <p:tags r:id="rId3"/>
            </p:custDataLst>
          </p:nvPr>
        </p:nvSpPr>
        <p:spPr>
          <a:xfrm>
            <a:off x="8721090" y="4977130"/>
            <a:ext cx="8324850" cy="706755"/>
          </a:xfrm>
          <a:prstGeom prst="rect">
            <a:avLst/>
          </a:prstGeom>
          <a:noFill/>
        </p:spPr>
        <p:txBody>
          <a:bodyPr wrap="square" rtlCol="0">
            <a:spAutoFit/>
          </a:bodyPr>
          <a:lstStyle/>
          <a:p>
            <a:r>
              <a:rPr lang="en-US" altLang="zh-CN" sz="4000" b="1" dirty="0">
                <a:solidFill>
                  <a:schemeClr val="bg1"/>
                </a:solidFill>
                <a:latin typeface="微软雅黑" panose="020B0503020204020204" charset="-122"/>
                <a:ea typeface="微软雅黑" panose="020B0503020204020204" charset="-122"/>
                <a:cs typeface="微软雅黑" panose="020B0503020204020204" charset="-122"/>
                <a:sym typeface="+mn-ea"/>
              </a:rPr>
              <a:t>2.5.2  </a:t>
            </a:r>
            <a:r>
              <a:rPr lang="zh-CN" altLang="en-US" sz="4000" b="1" dirty="0">
                <a:solidFill>
                  <a:schemeClr val="bg1"/>
                </a:solidFill>
                <a:latin typeface="微软雅黑" panose="020B0503020204020204" charset="-122"/>
                <a:ea typeface="微软雅黑" panose="020B0503020204020204" charset="-122"/>
                <a:cs typeface="微软雅黑" panose="020B0503020204020204" charset="-122"/>
                <a:sym typeface="+mn-ea"/>
              </a:rPr>
              <a:t>索引搜索</a:t>
            </a:r>
          </a:p>
        </p:txBody>
      </p:sp>
      <p:pic>
        <p:nvPicPr>
          <p:cNvPr id="4" name="图片 3"/>
          <p:cNvPicPr>
            <a:picLocks noChangeAspect="1"/>
          </p:cNvPicPr>
          <p:nvPr/>
        </p:nvPicPr>
        <p:blipFill>
          <a:blip r:embed="rId11"/>
          <a:stretch>
            <a:fillRect/>
          </a:stretch>
        </p:blipFill>
        <p:spPr>
          <a:xfrm>
            <a:off x="1511300" y="3632200"/>
            <a:ext cx="3456310" cy="3456310"/>
          </a:xfrm>
          <a:prstGeom prst="rect">
            <a:avLst/>
          </a:prstGeom>
          <a:solidFill>
            <a:schemeClr val="bg1"/>
          </a:solidFill>
        </p:spPr>
      </p:pic>
      <p:sp>
        <p:nvSpPr>
          <p:cNvPr id="10" name="文本框 9"/>
          <p:cNvSpPr txBox="1"/>
          <p:nvPr>
            <p:custDataLst>
              <p:tags r:id="rId4"/>
            </p:custDataLst>
          </p:nvPr>
        </p:nvSpPr>
        <p:spPr>
          <a:xfrm>
            <a:off x="14474825" y="894715"/>
            <a:ext cx="2697480" cy="521970"/>
          </a:xfrm>
          <a:prstGeom prst="rect">
            <a:avLst/>
          </a:prstGeom>
          <a:noFill/>
        </p:spPr>
        <p:txBody>
          <a:bodyPr wrap="square" rtlCol="0">
            <a:spAutoFit/>
          </a:bodyPr>
          <a:lstStyle/>
          <a:p>
            <a:pPr algn="r"/>
            <a:r>
              <a:rPr lang="zh-CN" altLang="en-US" sz="2800" b="1" dirty="0">
                <a:solidFill>
                  <a:srgbClr val="0151CC"/>
                </a:solidFill>
                <a:latin typeface="微软雅黑" panose="020B0503020204020204" charset="-122"/>
                <a:ea typeface="微软雅黑" panose="020B0503020204020204" charset="-122"/>
                <a:cs typeface="微软雅黑" panose="020B0503020204020204" charset="-122"/>
                <a:sym typeface="Franklin Gothic Book" panose="020B0503020102020204"/>
              </a:rPr>
              <a:t>数字取证</a:t>
            </a:r>
          </a:p>
        </p:txBody>
      </p:sp>
      <p:sp>
        <p:nvSpPr>
          <p:cNvPr id="11" name="文本框 10"/>
          <p:cNvSpPr txBox="1"/>
          <p:nvPr>
            <p:custDataLst>
              <p:tags r:id="rId5"/>
            </p:custDataLst>
          </p:nvPr>
        </p:nvSpPr>
        <p:spPr>
          <a:xfrm>
            <a:off x="13421360" y="1471295"/>
            <a:ext cx="3679190" cy="460375"/>
          </a:xfrm>
          <a:prstGeom prst="rect">
            <a:avLst/>
          </a:prstGeom>
          <a:noFill/>
        </p:spPr>
        <p:txBody>
          <a:bodyPr wrap="square" rtlCol="0">
            <a:spAutoFit/>
          </a:bodyPr>
          <a:lstStyle/>
          <a:p>
            <a:pPr algn="r"/>
            <a:r>
              <a:rPr lang="en-US" altLang="zh-CN" sz="2400" i="1" dirty="0">
                <a:solidFill>
                  <a:srgbClr val="0151CC"/>
                </a:solidFill>
                <a:latin typeface="微软雅黑" panose="020B0503020204020204" charset="-122"/>
                <a:ea typeface="微软雅黑" panose="020B0503020204020204" charset="-122"/>
                <a:cs typeface="微软雅黑" panose="020B0503020204020204" charset="-122"/>
                <a:sym typeface="Franklin Gothic Book" panose="020B0503020102020204"/>
              </a:rPr>
              <a:t>Digital Forensics</a:t>
            </a:r>
            <a:endParaRPr lang="zh-CN" altLang="en-US" sz="2400" i="1" dirty="0">
              <a:solidFill>
                <a:srgbClr val="0151CC"/>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非结构数据</a:t>
            </a:r>
            <a:r>
              <a:rPr lang="en-US" altLang="zh-CN" dirty="0"/>
              <a:t>·</a:t>
            </a:r>
            <a:r>
              <a:rPr lang="zh-CN" altLang="en-US" dirty="0"/>
              <a:t>回顾与延伸</a:t>
            </a:r>
          </a:p>
        </p:txBody>
      </p:sp>
      <p:sp>
        <p:nvSpPr>
          <p:cNvPr id="3" name="文本占位符 2"/>
          <p:cNvSpPr>
            <a:spLocks noGrp="1"/>
          </p:cNvSpPr>
          <p:nvPr>
            <p:ph type="body" idx="1"/>
          </p:nvPr>
        </p:nvSpPr>
        <p:spPr/>
        <p:txBody>
          <a:bodyPr>
            <a:normAutofit/>
          </a:bodyPr>
          <a:lstStyle/>
          <a:p>
            <a:pPr marL="457200" indent="-457200"/>
            <a:r>
              <a:rPr lang="zh-CN" altLang="en-US" b="0" spc="0" dirty="0">
                <a:solidFill>
                  <a:srgbClr val="000000"/>
                </a:solidFill>
                <a:effectLst/>
                <a:latin typeface="微软雅黑" panose="020B0503020204020204" charset="-122"/>
                <a:ea typeface="微软雅黑" panose="020B0503020204020204" charset="-122"/>
                <a:sym typeface="Helvetica"/>
              </a:rPr>
              <a:t>非结构化数据的特点是格式不固定、长度不固定、且数据类型不固定，典型的非结构化数据主要有Office文档、PDF文档、电子邮件以及网页等文件</a:t>
            </a:r>
          </a:p>
          <a:p>
            <a:pPr marL="457200" indent="-457200"/>
            <a:r>
              <a:rPr lang="zh-CN" altLang="en-US" b="0" spc="0" dirty="0">
                <a:solidFill>
                  <a:srgbClr val="000000"/>
                </a:solidFill>
                <a:effectLst/>
                <a:latin typeface="微软雅黑" panose="020B0503020204020204" charset="-122"/>
                <a:ea typeface="微软雅黑" panose="020B0503020204020204" charset="-122"/>
                <a:sym typeface="Helvetica"/>
              </a:rPr>
              <a:t>对于非结构化数据，多数取证软件采用的都是字符串匹配和遍历搜索方式，这种方式仅适用于数据量小的情况，在数据量非常大的情况下，这种方式将会非常消耗时间。因此，针对大量的非结构化数据，搜索工具需要通过对其建立索引来加快搜索速度，常用的索引引擎架构有Lucene等。</a:t>
            </a:r>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索引搜索概述</a:t>
            </a:r>
          </a:p>
        </p:txBody>
      </p:sp>
      <p:sp>
        <p:nvSpPr>
          <p:cNvPr id="3" name="文本占位符 2"/>
          <p:cNvSpPr>
            <a:spLocks noGrp="1"/>
          </p:cNvSpPr>
          <p:nvPr>
            <p:ph type="body" idx="1"/>
          </p:nvPr>
        </p:nvSpPr>
        <p:spPr>
          <a:xfrm>
            <a:off x="721498" y="2047950"/>
            <a:ext cx="10247729" cy="7139940"/>
          </a:xfrm>
        </p:spPr>
        <p:txBody>
          <a:bodyPr/>
          <a:lstStyle/>
          <a:p>
            <a:pPr marL="457200" indent="-457200"/>
            <a:r>
              <a:rPr lang="zh-CN" altLang="en-US" b="0" spc="0" dirty="0">
                <a:solidFill>
                  <a:srgbClr val="000000"/>
                </a:solidFill>
                <a:effectLst/>
                <a:latin typeface="微软雅黑" panose="020B0503020204020204" charset="-122"/>
                <a:ea typeface="微软雅黑" panose="020B0503020204020204" charset="-122"/>
                <a:sym typeface="Helvetica"/>
              </a:rPr>
              <a:t>相较于普通的逻辑搜索，虽然索引搜索需要预先花费时间来对数据进行索引处理，但是其后期的搜索响应速度却是极其迅速的。索引搜索适用于对非结构化数据取证分析过程中，需要进行反复搜索关键词的场</a:t>
            </a:r>
            <a:endParaRPr lang="en-US" altLang="zh-CN" b="0" spc="0" dirty="0">
              <a:solidFill>
                <a:srgbClr val="000000"/>
              </a:solidFill>
              <a:effectLst/>
              <a:latin typeface="微软雅黑" panose="020B0503020204020204" charset="-122"/>
              <a:ea typeface="微软雅黑" panose="020B0503020204020204" charset="-122"/>
              <a:sym typeface="Helvetica"/>
            </a:endParaRPr>
          </a:p>
          <a:p>
            <a:pPr marL="457200" indent="-457200"/>
            <a:r>
              <a:rPr lang="zh-CN" altLang="en-US" b="0" dirty="0">
                <a:solidFill>
                  <a:srgbClr val="000000"/>
                </a:solidFill>
                <a:effectLst/>
                <a:latin typeface="微软雅黑" panose="020B0503020204020204" charset="-122"/>
                <a:ea typeface="微软雅黑" panose="020B0503020204020204" charset="-122"/>
                <a:cs typeface="微软雅黑" panose="020B0503020204020204" charset="-122"/>
                <a:sym typeface="+mn-ea"/>
              </a:rPr>
              <a:t>导出词语列表，用于作为解密软件的字典使用</a:t>
            </a:r>
          </a:p>
          <a:p>
            <a:pPr marL="228600" lvl="0" indent="-228600" algn="l" defTabSz="914400">
              <a:spcBef>
                <a:spcPts val="500"/>
              </a:spcBef>
            </a:pPr>
            <a:r>
              <a:rPr lang="zh-CN" altLang="en-US" b="0" dirty="0">
                <a:effectLst/>
                <a:latin typeface="微软雅黑" panose="020B0503020204020204" charset="-122"/>
                <a:ea typeface="微软雅黑" panose="020B0503020204020204" charset="-122"/>
                <a:cs typeface="微软雅黑" panose="020B0503020204020204" charset="-122"/>
              </a:rPr>
              <a:t>分析软件需要首先进行索引，才可以使用索引搜索</a:t>
            </a:r>
          </a:p>
          <a:p>
            <a:pPr marL="228600" lvl="0" indent="-228600" algn="l" defTabSz="914400">
              <a:spcBef>
                <a:spcPts val="500"/>
              </a:spcBef>
            </a:pPr>
            <a:r>
              <a:rPr lang="zh-CN" altLang="en-US" b="0" dirty="0">
                <a:effectLst/>
                <a:latin typeface="微软雅黑" panose="020B0503020204020204" charset="-122"/>
                <a:ea typeface="微软雅黑" panose="020B0503020204020204" charset="-122"/>
                <a:cs typeface="微软雅黑" panose="020B0503020204020204" charset="-122"/>
              </a:rPr>
              <a:t>索引大小默认为原数据量的 5%-25%</a:t>
            </a:r>
          </a:p>
        </p:txBody>
      </p:sp>
      <p:pic>
        <p:nvPicPr>
          <p:cNvPr id="4" name="图片 3" descr="2023-07-13_231805"/>
          <p:cNvPicPr>
            <a:picLocks noChangeAspect="1"/>
          </p:cNvPicPr>
          <p:nvPr/>
        </p:nvPicPr>
        <p:blipFill>
          <a:blip r:embed="rId3"/>
          <a:stretch>
            <a:fillRect/>
          </a:stretch>
        </p:blipFill>
        <p:spPr>
          <a:xfrm>
            <a:off x="11448256" y="1685906"/>
            <a:ext cx="6122194" cy="8050424"/>
          </a:xfrm>
          <a:prstGeom prst="rect">
            <a:avLst/>
          </a:prstGeom>
        </p:spPr>
      </p:pic>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取证工具的索引搜索语言选项</a:t>
            </a:r>
          </a:p>
        </p:txBody>
      </p:sp>
      <p:sp>
        <p:nvSpPr>
          <p:cNvPr id="3" name="文本占位符 2"/>
          <p:cNvSpPr>
            <a:spLocks noGrp="1"/>
          </p:cNvSpPr>
          <p:nvPr>
            <p:ph type="body" idx="1"/>
          </p:nvPr>
        </p:nvSpPr>
        <p:spPr>
          <a:xfrm>
            <a:off x="941222" y="1556234"/>
            <a:ext cx="12043324" cy="2325302"/>
          </a:xfrm>
        </p:spPr>
        <p:txBody>
          <a:bodyPr/>
          <a:lstStyle/>
          <a:p>
            <a:r>
              <a:rPr lang="zh-CN" altLang="en-US" dirty="0">
                <a:effectLst/>
              </a:rPr>
              <a:t>索引搜索选项</a:t>
            </a:r>
          </a:p>
          <a:p>
            <a:pPr lvl="1"/>
            <a:r>
              <a:rPr lang="zh-CN" altLang="en-US" dirty="0"/>
              <a:t>支持高达22种语言文本的索引；索引文本时，对线程数没有上限</a:t>
            </a:r>
          </a:p>
          <a:p>
            <a:pPr lvl="1"/>
            <a:r>
              <a:rPr lang="zh-CN" altLang="en-US" dirty="0"/>
              <a:t>索引文件保存在对应证据对象的 index 文件夹的子目录中</a:t>
            </a:r>
          </a:p>
        </p:txBody>
      </p:sp>
      <p:grpSp>
        <p:nvGrpSpPr>
          <p:cNvPr id="7" name="组合 6"/>
          <p:cNvGrpSpPr/>
          <p:nvPr/>
        </p:nvGrpSpPr>
        <p:grpSpPr>
          <a:xfrm>
            <a:off x="1596192" y="1759918"/>
            <a:ext cx="15762296" cy="8042238"/>
            <a:chOff x="1727200" y="2644776"/>
            <a:chExt cx="13687686" cy="6983730"/>
          </a:xfrm>
        </p:grpSpPr>
        <p:pic>
          <p:nvPicPr>
            <p:cNvPr id="4" name="图片 3" descr="2023-07-14_093754"/>
            <p:cNvPicPr>
              <a:picLocks noChangeAspect="1"/>
            </p:cNvPicPr>
            <p:nvPr/>
          </p:nvPicPr>
          <p:blipFill>
            <a:blip r:embed="rId3"/>
            <a:stretch>
              <a:fillRect/>
            </a:stretch>
          </p:blipFill>
          <p:spPr>
            <a:xfrm>
              <a:off x="1727200" y="4784090"/>
              <a:ext cx="9006205" cy="4844415"/>
            </a:xfrm>
            <a:prstGeom prst="rect">
              <a:avLst/>
            </a:prstGeom>
          </p:spPr>
        </p:pic>
        <p:pic>
          <p:nvPicPr>
            <p:cNvPr id="5" name="图片 4" descr="2023-07-14_092926"/>
            <p:cNvPicPr>
              <a:picLocks noChangeAspect="1"/>
            </p:cNvPicPr>
            <p:nvPr/>
          </p:nvPicPr>
          <p:blipFill>
            <a:blip r:embed="rId4"/>
            <a:stretch>
              <a:fillRect/>
            </a:stretch>
          </p:blipFill>
          <p:spPr>
            <a:xfrm>
              <a:off x="12631046" y="2644776"/>
              <a:ext cx="2783840" cy="6983730"/>
            </a:xfrm>
            <a:prstGeom prst="rect">
              <a:avLst/>
            </a:prstGeom>
          </p:spPr>
        </p:pic>
        <p:cxnSp>
          <p:nvCxnSpPr>
            <p:cNvPr id="6" name="直接箭头连接符 5"/>
            <p:cNvCxnSpPr/>
            <p:nvPr/>
          </p:nvCxnSpPr>
          <p:spPr>
            <a:xfrm>
              <a:off x="6391275" y="5428615"/>
              <a:ext cx="6176660" cy="0"/>
            </a:xfrm>
            <a:prstGeom prst="straightConnector1">
              <a:avLst/>
            </a:prstGeom>
            <a:ln w="31750">
              <a:solidFill>
                <a:srgbClr val="FF0000"/>
              </a:solidFill>
              <a:tailEnd type="arrow" w="med" len="med"/>
            </a:ln>
          </p:spPr>
          <p:style>
            <a:lnRef idx="3">
              <a:schemeClr val="accent6"/>
            </a:lnRef>
            <a:fillRef idx="0">
              <a:schemeClr val="accent6"/>
            </a:fillRef>
            <a:effectRef idx="2">
              <a:schemeClr val="accent6"/>
            </a:effectRef>
            <a:fontRef idx="minor">
              <a:schemeClr val="tx1"/>
            </a:fontRef>
          </p:style>
        </p:cxnSp>
      </p:gr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575415" y="176113"/>
            <a:ext cx="16453800" cy="1058531"/>
          </a:xfrm>
          <a:prstGeom prst="rect">
            <a:avLst/>
          </a:prstGeom>
        </p:spPr>
        <p:txBody>
          <a:bodyPr>
            <a:normAutofit/>
          </a:bodyPr>
          <a:lstStyle/>
          <a:p>
            <a:r>
              <a:rPr lang="zh-CN" altLang="en-US" dirty="0">
                <a:solidFill>
                  <a:srgbClr val="FFFFFF"/>
                </a:solidFill>
              </a:rPr>
              <a:t>搜索和过滤</a:t>
            </a:r>
          </a:p>
        </p:txBody>
      </p:sp>
      <p:sp>
        <p:nvSpPr>
          <p:cNvPr id="2" name="文本框 1"/>
          <p:cNvSpPr txBox="1"/>
          <p:nvPr/>
        </p:nvSpPr>
        <p:spPr>
          <a:xfrm>
            <a:off x="1439545" y="2047875"/>
            <a:ext cx="16077565" cy="829945"/>
          </a:xfrm>
          <a:prstGeom prst="rect">
            <a:avLst/>
          </a:prstGeom>
          <a:noFill/>
        </p:spPr>
        <p:txBody>
          <a:bodyPr wrap="square" rtlCol="0" anchor="t">
            <a:spAutoFit/>
          </a:bodyPr>
          <a:lstStyle/>
          <a:p>
            <a:pPr algn="l" defTabSz="266700">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200" dirty="0">
                <a:sym typeface="+mn-ea"/>
              </a:rPr>
              <a:t>Windows</a:t>
            </a:r>
            <a:r>
              <a:rPr lang="zh-CN" altLang="en-US" sz="3200" dirty="0">
                <a:sym typeface="+mn-ea"/>
              </a:rPr>
              <a:t>中，搜索</a:t>
            </a:r>
            <a:r>
              <a:rPr lang="en-US" altLang="zh-CN" sz="3200" dirty="0">
                <a:sym typeface="+mn-ea"/>
              </a:rPr>
              <a:t>“</a:t>
            </a:r>
            <a:r>
              <a:rPr lang="zh-CN" altLang="en-US" sz="3200" dirty="0">
                <a:sym typeface="+mn-ea"/>
              </a:rPr>
              <a:t>数字取证</a:t>
            </a:r>
            <a:r>
              <a:rPr lang="en-US" altLang="zh-CN" sz="3200" dirty="0">
                <a:sym typeface="+mn-ea"/>
              </a:rPr>
              <a:t>”</a:t>
            </a:r>
            <a:r>
              <a:rPr lang="zh-CN" altLang="en-US" sz="3200" dirty="0">
                <a:sym typeface="+mn-ea"/>
              </a:rPr>
              <a:t>和</a:t>
            </a:r>
            <a:r>
              <a:rPr lang="en-US" altLang="zh-CN" sz="3200" dirty="0">
                <a:sym typeface="+mn-ea"/>
              </a:rPr>
              <a:t>”PPTX”</a:t>
            </a:r>
            <a:endParaRPr lang="zh-CN" altLang="en-US" sz="3200" dirty="0">
              <a:sym typeface="+mn-ea"/>
            </a:endParaRPr>
          </a:p>
        </p:txBody>
      </p:sp>
      <p:pic>
        <p:nvPicPr>
          <p:cNvPr id="3" name="图片 2"/>
          <p:cNvPicPr>
            <a:picLocks noChangeAspect="1"/>
          </p:cNvPicPr>
          <p:nvPr/>
        </p:nvPicPr>
        <p:blipFill>
          <a:blip r:embed="rId2"/>
          <a:stretch>
            <a:fillRect/>
          </a:stretch>
        </p:blipFill>
        <p:spPr>
          <a:xfrm>
            <a:off x="9373235" y="3193415"/>
            <a:ext cx="8442960" cy="5873750"/>
          </a:xfrm>
          <a:prstGeom prst="rect">
            <a:avLst/>
          </a:prstGeom>
        </p:spPr>
      </p:pic>
      <p:pic>
        <p:nvPicPr>
          <p:cNvPr id="5" name="图片 4"/>
          <p:cNvPicPr>
            <a:picLocks noChangeAspect="1"/>
          </p:cNvPicPr>
          <p:nvPr/>
        </p:nvPicPr>
        <p:blipFill>
          <a:blip r:embed="rId3"/>
          <a:stretch>
            <a:fillRect/>
          </a:stretch>
        </p:blipFill>
        <p:spPr>
          <a:xfrm>
            <a:off x="1078865" y="3255645"/>
            <a:ext cx="8191500" cy="5772150"/>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取证工具的索引搜索设置（一）</a:t>
            </a:r>
            <a:r>
              <a:rPr lang="en-US" altLang="zh-CN" dirty="0"/>
              <a:t>· </a:t>
            </a:r>
            <a:r>
              <a:rPr lang="zh-CN" altLang="en-US" dirty="0"/>
              <a:t>字符选项</a:t>
            </a:r>
          </a:p>
        </p:txBody>
      </p:sp>
      <p:sp>
        <p:nvSpPr>
          <p:cNvPr id="3" name="文本占位符 2"/>
          <p:cNvSpPr>
            <a:spLocks noGrp="1"/>
          </p:cNvSpPr>
          <p:nvPr>
            <p:ph type="body" idx="1"/>
          </p:nvPr>
        </p:nvSpPr>
        <p:spPr>
          <a:xfrm>
            <a:off x="1079104" y="1543894"/>
            <a:ext cx="15139668" cy="3600400"/>
          </a:xfrm>
        </p:spPr>
        <p:txBody>
          <a:bodyPr>
            <a:normAutofit/>
          </a:bodyPr>
          <a:lstStyle/>
          <a:p>
            <a:pPr marL="457200" indent="-457200"/>
            <a:r>
              <a:rPr lang="zh-CN" altLang="en-US" b="0" dirty="0">
                <a:effectLst/>
              </a:rPr>
              <a:t>索引搜索字符选项 </a:t>
            </a:r>
            <a:endParaRPr lang="en-US" altLang="zh-CN" b="0" dirty="0">
              <a:effectLst/>
            </a:endParaRPr>
          </a:p>
          <a:p>
            <a:pPr marL="457200" indent="-457200"/>
            <a:r>
              <a:rPr lang="zh-CN" altLang="en-US" b="0" dirty="0">
                <a:effectLst/>
              </a:rPr>
              <a:t>可以在索引搜索框中，通过“ range: ”指定搜索范围，例如：a-zA-Z</a:t>
            </a:r>
            <a:r>
              <a:rPr lang="en-US" altLang="zh-CN" b="0" dirty="0">
                <a:effectLst/>
              </a:rPr>
              <a:t>0-9</a:t>
            </a:r>
          </a:p>
          <a:p>
            <a:pPr marL="457200" indent="-457200"/>
            <a:r>
              <a:rPr lang="zh-CN" altLang="en-US" b="0" dirty="0">
                <a:effectLst/>
              </a:rPr>
              <a:t>不建议索引“-”破折号，若要索引可以在 range: 最后位置直接输入 – </a:t>
            </a:r>
            <a:endParaRPr lang="en-US" altLang="zh-CN" b="0" dirty="0">
              <a:effectLst/>
            </a:endParaRPr>
          </a:p>
          <a:p>
            <a:pPr marL="457200" indent="-457200"/>
            <a:r>
              <a:rPr lang="zh-CN" altLang="en-US" b="0" dirty="0">
                <a:effectLst/>
              </a:rPr>
              <a:t>不建议索引“ ”空格</a:t>
            </a:r>
          </a:p>
        </p:txBody>
      </p:sp>
      <p:pic>
        <p:nvPicPr>
          <p:cNvPr id="4" name="图片 3" descr="2023-07-14_093754"/>
          <p:cNvPicPr>
            <a:picLocks noChangeAspect="1"/>
          </p:cNvPicPr>
          <p:nvPr/>
        </p:nvPicPr>
        <p:blipFill>
          <a:blip r:embed="rId3"/>
          <a:stretch>
            <a:fillRect/>
          </a:stretch>
        </p:blipFill>
        <p:spPr>
          <a:xfrm>
            <a:off x="6551712" y="4205353"/>
            <a:ext cx="10941184" cy="5885235"/>
          </a:xfrm>
          <a:prstGeom prst="rect">
            <a:avLst/>
          </a:prstGeom>
        </p:spPr>
      </p:pic>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取证工具的索引搜索设置（二）</a:t>
            </a:r>
            <a:r>
              <a:rPr lang="en-US" altLang="zh-CN" dirty="0"/>
              <a:t>· </a:t>
            </a:r>
            <a:r>
              <a:rPr lang="zh-CN" altLang="en-US" dirty="0"/>
              <a:t>其他设置</a:t>
            </a:r>
          </a:p>
        </p:txBody>
      </p:sp>
      <p:sp>
        <p:nvSpPr>
          <p:cNvPr id="3" name="文本占位符 2"/>
          <p:cNvSpPr>
            <a:spLocks noGrp="1"/>
          </p:cNvSpPr>
          <p:nvPr>
            <p:ph type="body" idx="1"/>
          </p:nvPr>
        </p:nvSpPr>
        <p:spPr>
          <a:xfrm>
            <a:off x="935088" y="2241203"/>
            <a:ext cx="10099108" cy="7139681"/>
          </a:xfrm>
        </p:spPr>
        <p:txBody>
          <a:bodyPr>
            <a:normAutofit/>
          </a:bodyPr>
          <a:lstStyle/>
          <a:p>
            <a:pPr marL="457200" indent="-457200"/>
            <a:r>
              <a:rPr lang="zh-CN" altLang="en-US" b="0" dirty="0">
                <a:solidFill>
                  <a:srgbClr val="000000"/>
                </a:solidFill>
                <a:effectLst/>
                <a:latin typeface="微软雅黑" panose="020B0503020204020204" charset="-122"/>
                <a:ea typeface="微软雅黑" panose="020B0503020204020204" charset="-122"/>
                <a:cs typeface="微软雅黑" panose="020B0503020204020204" charset="-122"/>
                <a:sym typeface="+mn-ea"/>
              </a:rPr>
              <a:t>包含短语中的单词，例如：</a:t>
            </a:r>
            <a:r>
              <a:rPr lang="en-US" altLang="zh-CN" b="0" dirty="0">
                <a:solidFill>
                  <a:srgbClr val="000000"/>
                </a:solidFill>
                <a:effectLst/>
                <a:latin typeface="微软雅黑" panose="020B0503020204020204" charset="-122"/>
                <a:ea typeface="微软雅黑" panose="020B0503020204020204" charset="-122"/>
                <a:cs typeface="微软雅黑" panose="020B0503020204020204" charset="-122"/>
                <a:sym typeface="+mn-ea"/>
              </a:rPr>
              <a:t>lifetime</a:t>
            </a:r>
            <a:r>
              <a:rPr lang="zh-CN" altLang="en-US" b="0" dirty="0">
                <a:solidFill>
                  <a:srgbClr val="000000"/>
                </a:solidFill>
                <a:effectLst/>
                <a:latin typeface="微软雅黑" panose="020B0503020204020204" charset="-122"/>
                <a:ea typeface="微软雅黑" panose="020B0503020204020204" charset="-122"/>
                <a:cs typeface="微软雅黑" panose="020B0503020204020204" charset="-122"/>
                <a:sym typeface="+mn-ea"/>
              </a:rPr>
              <a:t>中的单词</a:t>
            </a:r>
            <a:r>
              <a:rPr lang="en-US" altLang="zh-CN" b="0" dirty="0">
                <a:solidFill>
                  <a:srgbClr val="000000"/>
                </a:solidFill>
                <a:effectLst/>
                <a:latin typeface="微软雅黑" panose="020B0503020204020204" charset="-122"/>
                <a:ea typeface="微软雅黑" panose="020B0503020204020204" charset="-122"/>
                <a:cs typeface="微软雅黑" panose="020B0503020204020204" charset="-122"/>
                <a:sym typeface="+mn-ea"/>
              </a:rPr>
              <a:t>time</a:t>
            </a:r>
            <a:r>
              <a:rPr lang="zh-CN" altLang="en-US" b="0" dirty="0">
                <a:solidFill>
                  <a:srgbClr val="000000"/>
                </a:solidFill>
                <a:effectLst/>
                <a:latin typeface="微软雅黑" panose="020B0503020204020204" charset="-122"/>
                <a:ea typeface="微软雅黑" panose="020B0503020204020204" charset="-122"/>
                <a:cs typeface="微软雅黑" panose="020B0503020204020204" charset="-122"/>
                <a:sym typeface="+mn-ea"/>
              </a:rPr>
              <a:t>。（中文索引时建议选择）</a:t>
            </a:r>
            <a:endParaRPr lang="en-US" altLang="zh-CN" b="0" dirty="0">
              <a:effectLst/>
              <a:latin typeface="微软雅黑" panose="020B0503020204020204" charset="-122"/>
              <a:ea typeface="微软雅黑" panose="020B0503020204020204" charset="-122"/>
              <a:cs typeface="微软雅黑" panose="020B0503020204020204" charset="-122"/>
              <a:sym typeface="+mn-ea"/>
            </a:endParaRPr>
          </a:p>
          <a:p>
            <a:pPr marL="457200" indent="-457200"/>
            <a:r>
              <a:rPr lang="zh-CN" altLang="en-US" b="0" dirty="0">
                <a:solidFill>
                  <a:srgbClr val="000000"/>
                </a:solidFill>
                <a:effectLst/>
                <a:latin typeface="微软雅黑" panose="020B0503020204020204" charset="-122"/>
                <a:ea typeface="微软雅黑" panose="020B0503020204020204" charset="-122"/>
                <a:cs typeface="微软雅黑" panose="020B0503020204020204" charset="-122"/>
                <a:sym typeface="+mn-ea"/>
              </a:rPr>
              <a:t>匹配大小写，不建议使用此选项，但在用于导出词语清单作为字典使用时</a:t>
            </a:r>
            <a:r>
              <a:rPr lang="zh-CN" altLang="en-US" b="0" dirty="0">
                <a:solidFill>
                  <a:srgbClr val="FF0000"/>
                </a:solidFill>
                <a:effectLst/>
                <a:latin typeface="微软雅黑" panose="020B0503020204020204" charset="-122"/>
                <a:ea typeface="微软雅黑" panose="020B0503020204020204" charset="-122"/>
                <a:cs typeface="微软雅黑" panose="020B0503020204020204" charset="-122"/>
                <a:sym typeface="+mn-ea"/>
              </a:rPr>
              <a:t>建议选择</a:t>
            </a:r>
            <a:endParaRPr lang="en-US" altLang="zh-CN" b="0" dirty="0">
              <a:effectLst/>
              <a:latin typeface="微软雅黑" panose="020B0503020204020204" charset="-122"/>
              <a:ea typeface="微软雅黑" panose="020B0503020204020204" charset="-122"/>
              <a:cs typeface="微软雅黑" panose="020B0503020204020204" charset="-122"/>
              <a:sym typeface="+mn-ea"/>
            </a:endParaRPr>
          </a:p>
          <a:p>
            <a:pPr marL="457200" indent="-457200"/>
            <a:r>
              <a:rPr lang="zh-CN" altLang="en-US" b="0" dirty="0">
                <a:solidFill>
                  <a:srgbClr val="000000"/>
                </a:solidFill>
                <a:effectLst/>
                <a:latin typeface="微软雅黑" panose="020B0503020204020204" charset="-122"/>
                <a:ea typeface="微软雅黑" panose="020B0503020204020204" charset="-122"/>
                <a:cs typeface="微软雅黑" panose="020B0503020204020204" charset="-122"/>
                <a:sym typeface="+mn-ea"/>
              </a:rPr>
              <a:t>特例词语，指定不进行索引的单词和进行索引的单词</a:t>
            </a:r>
            <a:endParaRPr lang="en-US" altLang="zh-CN" b="0" dirty="0">
              <a:effectLst/>
              <a:latin typeface="微软雅黑" panose="020B0503020204020204" charset="-122"/>
              <a:ea typeface="微软雅黑" panose="020B0503020204020204" charset="-122"/>
              <a:cs typeface="微软雅黑" panose="020B0503020204020204" charset="-122"/>
              <a:sym typeface="+mn-ea"/>
            </a:endParaRPr>
          </a:p>
          <a:p>
            <a:pPr marL="457200" indent="-457200"/>
            <a:r>
              <a:rPr lang="zh-CN" altLang="en-US" b="0" dirty="0">
                <a:solidFill>
                  <a:srgbClr val="000000"/>
                </a:solidFill>
                <a:effectLst/>
                <a:latin typeface="微软雅黑" panose="020B0503020204020204" charset="-122"/>
                <a:ea typeface="微软雅黑" panose="020B0503020204020204" charset="-122"/>
                <a:cs typeface="微软雅黑" panose="020B0503020204020204" charset="-122"/>
                <a:sym typeface="+mn-ea"/>
              </a:rPr>
              <a:t>可修改</a:t>
            </a:r>
            <a:r>
              <a:rPr lang="en-US" altLang="zh-CN" b="0" dirty="0">
                <a:solidFill>
                  <a:srgbClr val="000000"/>
                </a:solidFill>
                <a:effectLst/>
                <a:latin typeface="微软雅黑" panose="020B0503020204020204" charset="-122"/>
                <a:ea typeface="微软雅黑" panose="020B0503020204020204" charset="-122"/>
                <a:cs typeface="微软雅黑" panose="020B0503020204020204" charset="-122"/>
                <a:sym typeface="+mn-ea"/>
              </a:rPr>
              <a:t>XWF</a:t>
            </a:r>
            <a:r>
              <a:rPr lang="zh-CN" altLang="en-US" b="0" dirty="0">
                <a:solidFill>
                  <a:srgbClr val="000000"/>
                </a:solidFill>
                <a:effectLst/>
                <a:latin typeface="微软雅黑" panose="020B0503020204020204" charset="-122"/>
                <a:ea typeface="微软雅黑" panose="020B0503020204020204" charset="-122"/>
                <a:cs typeface="微软雅黑" panose="020B0503020204020204" charset="-122"/>
                <a:sym typeface="+mn-ea"/>
              </a:rPr>
              <a:t>根目录下的</a:t>
            </a:r>
            <a:r>
              <a:rPr lang="en-US" altLang="zh-CN" b="0" dirty="0">
                <a:solidFill>
                  <a:srgbClr val="000000"/>
                </a:solidFill>
                <a:effectLst/>
                <a:latin typeface="微软雅黑" panose="020B0503020204020204" charset="-122"/>
                <a:ea typeface="微软雅黑" panose="020B0503020204020204" charset="-122"/>
                <a:cs typeface="微软雅黑" panose="020B0503020204020204" charset="-122"/>
                <a:sym typeface="+mn-ea"/>
              </a:rPr>
              <a:t>indexwds.txt</a:t>
            </a:r>
            <a:r>
              <a:rPr lang="zh-CN" altLang="en-US" b="0" dirty="0">
                <a:solidFill>
                  <a:srgbClr val="000000"/>
                </a:solidFill>
                <a:effectLst/>
                <a:latin typeface="微软雅黑" panose="020B0503020204020204" charset="-122"/>
                <a:ea typeface="微软雅黑" panose="020B0503020204020204" charset="-122"/>
                <a:cs typeface="微软雅黑" panose="020B0503020204020204" charset="-122"/>
                <a:sym typeface="+mn-ea"/>
              </a:rPr>
              <a:t>文件来指定哪些单词索引（</a:t>
            </a:r>
            <a:r>
              <a:rPr lang="en-US" altLang="zh-CN" b="0" dirty="0">
                <a:solidFill>
                  <a:srgbClr val="000000"/>
                </a:solidFill>
                <a:effectLst/>
                <a:latin typeface="微软雅黑" panose="020B0503020204020204" charset="-122"/>
                <a:ea typeface="微软雅黑" panose="020B0503020204020204" charset="-122"/>
                <a:cs typeface="微软雅黑" panose="020B0503020204020204" charset="-122"/>
                <a:sym typeface="+mn-ea"/>
              </a:rPr>
              <a:t>+</a:t>
            </a:r>
            <a:r>
              <a:rPr lang="zh-CN" altLang="en-US" b="0" dirty="0">
                <a:solidFill>
                  <a:srgbClr val="000000"/>
                </a:solidFill>
                <a:effectLst/>
                <a:latin typeface="微软雅黑" panose="020B0503020204020204" charset="-122"/>
                <a:ea typeface="微软雅黑" panose="020B0503020204020204" charset="-122"/>
                <a:cs typeface="微软雅黑" panose="020B0503020204020204" charset="-122"/>
                <a:sym typeface="+mn-ea"/>
              </a:rPr>
              <a:t>加号），哪些单词不索引（</a:t>
            </a:r>
            <a:r>
              <a:rPr lang="en-US" altLang="zh-CN" b="0" dirty="0">
                <a:solidFill>
                  <a:srgbClr val="000000"/>
                </a:solidFill>
                <a:effectLst/>
                <a:latin typeface="微软雅黑" panose="020B0503020204020204" charset="-122"/>
                <a:ea typeface="微软雅黑" panose="020B0503020204020204" charset="-122"/>
                <a:cs typeface="微软雅黑" panose="020B0503020204020204" charset="-122"/>
                <a:sym typeface="+mn-ea"/>
              </a:rPr>
              <a:t>-</a:t>
            </a:r>
            <a:r>
              <a:rPr lang="zh-CN" altLang="en-US" b="0" dirty="0">
                <a:solidFill>
                  <a:srgbClr val="000000"/>
                </a:solidFill>
                <a:effectLst/>
                <a:latin typeface="微软雅黑" panose="020B0503020204020204" charset="-122"/>
                <a:ea typeface="微软雅黑" panose="020B0503020204020204" charset="-122"/>
                <a:cs typeface="微软雅黑" panose="020B0503020204020204" charset="-122"/>
                <a:sym typeface="+mn-ea"/>
              </a:rPr>
              <a:t>负号）</a:t>
            </a:r>
            <a:endParaRPr lang="zh-CN" altLang="en-US" b="0" dirty="0">
              <a:effectLst/>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11952312" y="2241203"/>
            <a:ext cx="4680520" cy="6472931"/>
          </a:xfrm>
          <a:prstGeom prst="rect">
            <a:avLst/>
          </a:prstGeom>
        </p:spPr>
      </p:pic>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取证工具的索引搜索设置（三）</a:t>
            </a:r>
            <a:r>
              <a:rPr lang="en-US" altLang="zh-CN" dirty="0"/>
              <a:t>· </a:t>
            </a:r>
            <a:r>
              <a:rPr lang="zh-CN" altLang="en-US" dirty="0"/>
              <a:t>可替换字符</a:t>
            </a:r>
          </a:p>
        </p:txBody>
      </p:sp>
      <p:sp>
        <p:nvSpPr>
          <p:cNvPr id="3" name="文本占位符 2"/>
          <p:cNvSpPr>
            <a:spLocks noGrp="1"/>
          </p:cNvSpPr>
          <p:nvPr>
            <p:ph type="body" idx="1"/>
          </p:nvPr>
        </p:nvSpPr>
        <p:spPr>
          <a:xfrm>
            <a:off x="912600" y="2235876"/>
            <a:ext cx="8447424" cy="7139681"/>
          </a:xfrm>
        </p:spPr>
        <p:txBody>
          <a:bodyPr>
            <a:normAutofit/>
          </a:bodyPr>
          <a:lstStyle/>
          <a:p>
            <a:pPr marL="457200" indent="-457200" defTabSz="914400">
              <a:spcBef>
                <a:spcPts val="500"/>
              </a:spcBef>
            </a:pPr>
            <a:r>
              <a:rPr kumimoji="0" lang="zh-CN" altLang="en-US" b="0" i="0" u="none" strike="noStrike" kern="1200" cap="none" spc="15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ea"/>
              </a:rPr>
              <a:t>用正常的字符，替换不可索引重音、元音字符</a:t>
            </a:r>
            <a:endParaRPr lang="en-US" altLang="zh-CN" b="0" dirty="0">
              <a:solidFill>
                <a:prstClr val="black"/>
              </a:solidFill>
              <a:effectLst/>
              <a:latin typeface="微软雅黑" panose="020B0503020204020204" charset="-122"/>
              <a:ea typeface="微软雅黑" panose="020B0503020204020204" charset="-122"/>
              <a:cs typeface="微软雅黑" panose="020B0503020204020204" charset="-122"/>
              <a:sym typeface="+mn-ea"/>
            </a:endParaRPr>
          </a:p>
          <a:p>
            <a:pPr marL="457200" indent="-457200" defTabSz="914400">
              <a:spcBef>
                <a:spcPts val="500"/>
              </a:spcBef>
            </a:pPr>
            <a:r>
              <a:rPr kumimoji="0" lang="zh-CN" altLang="en-US" b="0" i="0" u="none" strike="noStrike" kern="1200" cap="none" spc="15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ea"/>
              </a:rPr>
              <a:t>可通过修改</a:t>
            </a:r>
            <a:r>
              <a:rPr kumimoji="0" lang="en-US" altLang="zh-CN" b="0" i="0" u="none" strike="noStrike" kern="1200" cap="none" spc="15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ea"/>
              </a:rPr>
              <a:t>XWF</a:t>
            </a:r>
            <a:r>
              <a:rPr kumimoji="0" lang="zh-CN" altLang="en-US" b="0" i="0" u="none" strike="noStrike" kern="1200" cap="none" spc="15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ea"/>
              </a:rPr>
              <a:t>根目录下的 </a:t>
            </a:r>
            <a:r>
              <a:rPr kumimoji="0" lang="en-US" altLang="zh-CN" b="0" i="0" u="none" strike="noStrike" kern="1200" cap="none" spc="15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ea"/>
              </a:rPr>
              <a:t>indexsub.txt </a:t>
            </a:r>
            <a:r>
              <a:rPr kumimoji="0" lang="zh-CN" altLang="en-US" b="0" i="0" u="none" strike="noStrike" kern="1200" cap="none" spc="15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ea"/>
              </a:rPr>
              <a:t>文件来增加替换字符</a:t>
            </a:r>
            <a:endParaRPr kumimoji="0" lang="zh-CN" altLang="en-US" b="0" i="0" u="none" strike="noStrike" kern="1200" cap="none" spc="15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11592274" y="1975942"/>
            <a:ext cx="3744590" cy="7109981"/>
          </a:xfrm>
          <a:prstGeom prst="rect">
            <a:avLst/>
          </a:prstGeom>
        </p:spPr>
      </p:pic>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取证工具的索引搜索设置（四）</a:t>
            </a:r>
          </a:p>
        </p:txBody>
      </p:sp>
      <p:sp>
        <p:nvSpPr>
          <p:cNvPr id="3" name="文本占位符 2"/>
          <p:cNvSpPr>
            <a:spLocks noGrp="1"/>
          </p:cNvSpPr>
          <p:nvPr>
            <p:ph type="body" idx="1"/>
          </p:nvPr>
        </p:nvSpPr>
        <p:spPr>
          <a:xfrm>
            <a:off x="912600" y="2235876"/>
            <a:ext cx="9599552" cy="7139681"/>
          </a:xfrm>
        </p:spPr>
        <p:txBody>
          <a:bodyPr/>
          <a:lstStyle/>
          <a:p>
            <a:pPr marL="457200" indent="-457200"/>
            <a:r>
              <a:rPr lang="zh-CN" altLang="en-US" sz="3200" b="0" dirty="0">
                <a:effectLst/>
                <a:sym typeface="+mn-ea"/>
              </a:rPr>
              <a:t>单词长度，指定索引单词的长度，长度为 </a:t>
            </a:r>
            <a:r>
              <a:rPr lang="en-US" altLang="zh-CN" sz="3200" b="0" dirty="0">
                <a:effectLst/>
                <a:sym typeface="+mn-ea"/>
              </a:rPr>
              <a:t>2-99</a:t>
            </a:r>
            <a:endParaRPr lang="en-US" altLang="zh-CN" b="0" dirty="0">
              <a:effectLst/>
              <a:sym typeface="+mn-ea"/>
            </a:endParaRPr>
          </a:p>
          <a:p>
            <a:pPr marL="1143000" lvl="1" indent="-457200"/>
            <a:r>
              <a:rPr lang="zh-CN" altLang="en-US" b="1" dirty="0">
                <a:solidFill>
                  <a:srgbClr val="0151CC"/>
                </a:solidFill>
                <a:effectLst/>
                <a:sym typeface="+mn-ea"/>
              </a:rPr>
              <a:t>提示 </a:t>
            </a:r>
            <a:r>
              <a:rPr lang="en-US" altLang="zh-CN" b="1" dirty="0">
                <a:solidFill>
                  <a:srgbClr val="0151CC"/>
                </a:solidFill>
                <a:effectLst/>
                <a:sym typeface="+mn-ea"/>
              </a:rPr>
              <a:t>1</a:t>
            </a:r>
            <a:r>
              <a:rPr lang="zh-CN" altLang="en-US" b="0" dirty="0">
                <a:effectLst/>
                <a:sym typeface="+mn-ea"/>
              </a:rPr>
              <a:t>：若要针对中文进行索引，则可指定单词长度为 </a:t>
            </a:r>
            <a:r>
              <a:rPr lang="en-US" altLang="zh-CN" b="0" dirty="0">
                <a:effectLst/>
                <a:sym typeface="+mn-ea"/>
              </a:rPr>
              <a:t>2-4</a:t>
            </a:r>
          </a:p>
          <a:p>
            <a:pPr marL="1143000" lvl="1" indent="-457200"/>
            <a:r>
              <a:rPr lang="zh-CN" altLang="en-US" b="1" dirty="0">
                <a:solidFill>
                  <a:srgbClr val="0151CC"/>
                </a:solidFill>
                <a:sym typeface="+mn-ea"/>
              </a:rPr>
              <a:t>提示 </a:t>
            </a:r>
            <a:r>
              <a:rPr lang="en-US" altLang="zh-CN" b="1" dirty="0">
                <a:solidFill>
                  <a:srgbClr val="0151CC"/>
                </a:solidFill>
                <a:sym typeface="+mn-ea"/>
              </a:rPr>
              <a:t>2</a:t>
            </a:r>
            <a:r>
              <a:rPr lang="zh-CN" altLang="en-US" b="0" dirty="0">
                <a:effectLst/>
                <a:sym typeface="+mn-ea"/>
              </a:rPr>
              <a:t>：请谨慎设置单词长度，长度越长需要索引的时间就越多</a:t>
            </a:r>
            <a:endParaRPr lang="en-US" altLang="zh-CN" b="0" dirty="0">
              <a:effectLst/>
              <a:sym typeface="+mn-ea"/>
            </a:endParaRPr>
          </a:p>
          <a:p>
            <a:pPr marL="1143000" lvl="1" indent="-457200"/>
            <a:r>
              <a:rPr lang="zh-CN" altLang="en-US" b="1" dirty="0">
                <a:solidFill>
                  <a:srgbClr val="0151CC"/>
                </a:solidFill>
                <a:sym typeface="+mn-ea"/>
              </a:rPr>
              <a:t>提示</a:t>
            </a:r>
            <a:r>
              <a:rPr lang="en-US" altLang="zh-CN" b="1" dirty="0">
                <a:solidFill>
                  <a:srgbClr val="0151CC"/>
                </a:solidFill>
                <a:sym typeface="+mn-ea"/>
              </a:rPr>
              <a:t>3</a:t>
            </a:r>
            <a:r>
              <a:rPr lang="zh-CN" altLang="en-US" b="0" dirty="0">
                <a:effectLst/>
                <a:sym typeface="+mn-ea"/>
              </a:rPr>
              <a:t>：如果索引语言中的单词没有用空格分隔(例如中文、日文或泰文)，则用户需要</a:t>
            </a:r>
            <a:r>
              <a:rPr lang="zh-CN" altLang="en-US" b="0" dirty="0">
                <a:solidFill>
                  <a:srgbClr val="FF0000"/>
                </a:solidFill>
                <a:effectLst/>
                <a:sym typeface="+mn-ea"/>
              </a:rPr>
              <a:t>启用</a:t>
            </a:r>
            <a:r>
              <a:rPr lang="zh-CN" altLang="en-US" b="0" dirty="0">
                <a:effectLst/>
                <a:sym typeface="+mn-ea"/>
              </a:rPr>
              <a:t>包含短语中的单词选项。</a:t>
            </a:r>
            <a:endParaRPr lang="zh-CN" altLang="en-US" b="0" dirty="0">
              <a:effectLst/>
            </a:endParaRPr>
          </a:p>
        </p:txBody>
      </p:sp>
      <p:pic>
        <p:nvPicPr>
          <p:cNvPr id="4" name="图片 3" descr="2023-07-14_093754"/>
          <p:cNvPicPr>
            <a:picLocks noChangeAspect="1"/>
          </p:cNvPicPr>
          <p:nvPr/>
        </p:nvPicPr>
        <p:blipFill>
          <a:blip r:embed="rId3"/>
          <a:srcRect r="45632" b="42037"/>
          <a:stretch>
            <a:fillRect/>
          </a:stretch>
        </p:blipFill>
        <p:spPr>
          <a:xfrm>
            <a:off x="10800184" y="3560118"/>
            <a:ext cx="6984776" cy="4005817"/>
          </a:xfrm>
          <a:prstGeom prst="rect">
            <a:avLst/>
          </a:prstGeom>
        </p:spPr>
      </p:pic>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Nuix</a:t>
            </a:r>
            <a:r>
              <a:rPr lang="zh-CN" altLang="en-US" dirty="0"/>
              <a:t>索引过程</a:t>
            </a:r>
          </a:p>
        </p:txBody>
      </p:sp>
      <p:pic>
        <p:nvPicPr>
          <p:cNvPr id="7" name="图片 6"/>
          <p:cNvPicPr>
            <a:picLocks noChangeAspect="1"/>
          </p:cNvPicPr>
          <p:nvPr/>
        </p:nvPicPr>
        <p:blipFill>
          <a:blip r:embed="rId3"/>
          <a:stretch>
            <a:fillRect/>
          </a:stretch>
        </p:blipFill>
        <p:spPr>
          <a:xfrm>
            <a:off x="2402840" y="1616075"/>
            <a:ext cx="13482955" cy="8242300"/>
          </a:xfrm>
          <a:prstGeom prst="rect">
            <a:avLst/>
          </a:prstGeom>
        </p:spPr>
      </p:pic>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Nuix</a:t>
            </a:r>
            <a:r>
              <a:rPr lang="zh-CN" altLang="en-US" dirty="0"/>
              <a:t>索引过程</a:t>
            </a:r>
          </a:p>
        </p:txBody>
      </p:sp>
      <p:pic>
        <p:nvPicPr>
          <p:cNvPr id="4" name="图片 3"/>
          <p:cNvPicPr>
            <a:picLocks noChangeAspect="1"/>
          </p:cNvPicPr>
          <p:nvPr/>
        </p:nvPicPr>
        <p:blipFill>
          <a:blip r:embed="rId3"/>
          <a:stretch>
            <a:fillRect/>
          </a:stretch>
        </p:blipFill>
        <p:spPr>
          <a:xfrm>
            <a:off x="2431415" y="1687830"/>
            <a:ext cx="13424535" cy="8234045"/>
          </a:xfrm>
          <a:prstGeom prst="rect">
            <a:avLst/>
          </a:prstGeom>
        </p:spPr>
      </p:pic>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多个关键词搜索</a:t>
            </a:r>
          </a:p>
        </p:txBody>
      </p:sp>
      <p:pic>
        <p:nvPicPr>
          <p:cNvPr id="4" name="图片 3"/>
          <p:cNvPicPr>
            <a:picLocks noChangeAspect="1"/>
          </p:cNvPicPr>
          <p:nvPr/>
        </p:nvPicPr>
        <p:blipFill>
          <a:blip r:embed="rId3"/>
          <a:stretch>
            <a:fillRect/>
          </a:stretch>
        </p:blipFill>
        <p:spPr>
          <a:xfrm>
            <a:off x="2663825" y="1759585"/>
            <a:ext cx="13328650" cy="8197850"/>
          </a:xfrm>
          <a:prstGeom prst="rect">
            <a:avLst/>
          </a:prstGeom>
        </p:spPr>
      </p:pic>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6330" y="635"/>
            <a:ext cx="18542886" cy="10442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图片包含 游戏机, 电子, 食物, 光盘&#10;&#10;描述已自动生成"/>
          <p:cNvPicPr>
            <a:picLocks noChangeAspect="1"/>
          </p:cNvPicPr>
          <p:nvPr userDrawn="1">
            <p:custDataLst>
              <p:tags r:id="rId2"/>
            </p:custDataLst>
          </p:nvPr>
        </p:nvPicPr>
        <p:blipFill rotWithShape="1">
          <a:blip r:embed="rId8">
            <a:alphaModFix amt="26000"/>
            <a:extLst>
              <a:ext uri="{BEBA8EAE-BF5A-486C-A8C5-ECC9F3942E4B}">
                <a14:imgProps xmlns:a14="http://schemas.microsoft.com/office/drawing/2010/main">
                  <a14:imgLayer r:embed="rId9">
                    <a14:imgEffect>
                      <a14:artisticBlur radius="60"/>
                    </a14:imgEffect>
                  </a14:imgLayer>
                </a14:imgProps>
              </a:ext>
              <a:ext uri="{28A0092B-C50C-407E-A947-70E740481C1C}">
                <a14:useLocalDpi xmlns:a14="http://schemas.microsoft.com/office/drawing/2010/main" val="0"/>
              </a:ext>
            </a:extLst>
          </a:blip>
          <a:srcRect l="7389" b="13178"/>
          <a:stretch>
            <a:fillRect/>
          </a:stretch>
        </p:blipFill>
        <p:spPr>
          <a:xfrm>
            <a:off x="-196215" y="-40005"/>
            <a:ext cx="18690590" cy="10513695"/>
          </a:xfrm>
          <a:prstGeom prst="rect">
            <a:avLst/>
          </a:prstGeom>
        </p:spPr>
      </p:pic>
      <p:pic>
        <p:nvPicPr>
          <p:cNvPr id="13" name="图片 12" descr="H:\我的文档\Picture\PPT背景.jpgPPT背景"/>
          <p:cNvPicPr>
            <a:picLocks noChangeAspect="1"/>
          </p:cNvPicPr>
          <p:nvPr/>
        </p:nvPicPr>
        <p:blipFill>
          <a:blip r:embed="rId10"/>
          <a:srcRect l="10418" r="10418"/>
          <a:stretch>
            <a:fillRect/>
          </a:stretch>
        </p:blipFill>
        <p:spPr>
          <a:xfrm>
            <a:off x="-288925" y="2983865"/>
            <a:ext cx="7557770" cy="4772660"/>
          </a:xfrm>
          <a:prstGeom prst="rect">
            <a:avLst/>
          </a:prstGeom>
        </p:spPr>
      </p:pic>
      <p:grpSp>
        <p:nvGrpSpPr>
          <p:cNvPr id="7" name="组合 6"/>
          <p:cNvGrpSpPr/>
          <p:nvPr/>
        </p:nvGrpSpPr>
        <p:grpSpPr>
          <a:xfrm>
            <a:off x="6236694" y="2972703"/>
            <a:ext cx="12069860" cy="4777150"/>
            <a:chOff x="4257077" y="2119893"/>
            <a:chExt cx="5955804" cy="2356960"/>
          </a:xfrm>
          <a:solidFill>
            <a:srgbClr val="0151CC"/>
          </a:solidFill>
        </p:grpSpPr>
        <p:sp>
          <p:nvSpPr>
            <p:cNvPr id="8" name="等腰三角形 7"/>
            <p:cNvSpPr/>
            <p:nvPr/>
          </p:nvSpPr>
          <p:spPr>
            <a:xfrm rot="16200000">
              <a:off x="4224440" y="3094390"/>
              <a:ext cx="473237" cy="4079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52497" y="2119893"/>
              <a:ext cx="5660384" cy="2356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spcBef>
                  <a:spcPts val="1200"/>
                </a:spcBef>
              </a:pPr>
              <a:endParaRPr lang="zh-CN" altLang="zh-CN" sz="1600" b="1" dirty="0">
                <a:solidFill>
                  <a:schemeClr val="bg1"/>
                </a:solidFill>
                <a:latin typeface="微软雅黑" panose="020B0503020204020204" charset="-122"/>
                <a:ea typeface="微软雅黑" panose="020B0503020204020204" charset="-122"/>
                <a:sym typeface="+mn-ea"/>
              </a:endParaRPr>
            </a:p>
          </p:txBody>
        </p:sp>
      </p:grpSp>
      <p:sp>
        <p:nvSpPr>
          <p:cNvPr id="3" name="文本框 2"/>
          <p:cNvSpPr txBox="1"/>
          <p:nvPr>
            <p:custDataLst>
              <p:tags r:id="rId3"/>
            </p:custDataLst>
          </p:nvPr>
        </p:nvSpPr>
        <p:spPr>
          <a:xfrm>
            <a:off x="8728075" y="4977130"/>
            <a:ext cx="8317865" cy="706755"/>
          </a:xfrm>
          <a:prstGeom prst="rect">
            <a:avLst/>
          </a:prstGeom>
          <a:noFill/>
        </p:spPr>
        <p:txBody>
          <a:bodyPr wrap="square" rtlCol="0">
            <a:spAutoFit/>
          </a:bodyPr>
          <a:lstStyle/>
          <a:p>
            <a:r>
              <a:rPr lang="en-US" altLang="zh-CN" sz="4000" b="1" dirty="0">
                <a:solidFill>
                  <a:schemeClr val="bg1"/>
                </a:solidFill>
                <a:latin typeface="微软雅黑" panose="020B0503020204020204" charset="-122"/>
                <a:ea typeface="微软雅黑" panose="020B0503020204020204" charset="-122"/>
                <a:cs typeface="微软雅黑" panose="020B0503020204020204" charset="-122"/>
                <a:sym typeface="+mn-ea"/>
              </a:rPr>
              <a:t>2.5.3  GERP </a:t>
            </a:r>
            <a:r>
              <a:rPr lang="zh-CN" sz="4000" b="1" dirty="0">
                <a:solidFill>
                  <a:schemeClr val="bg1"/>
                </a:solidFill>
                <a:latin typeface="微软雅黑" panose="020B0503020204020204" charset="-122"/>
                <a:ea typeface="微软雅黑" panose="020B0503020204020204" charset="-122"/>
                <a:cs typeface="微软雅黑" panose="020B0503020204020204" charset="-122"/>
                <a:sym typeface="+mn-ea"/>
              </a:rPr>
              <a:t>搜索</a:t>
            </a:r>
          </a:p>
        </p:txBody>
      </p:sp>
      <p:pic>
        <p:nvPicPr>
          <p:cNvPr id="2" name="图片 1"/>
          <p:cNvPicPr>
            <a:picLocks noChangeAspect="1"/>
          </p:cNvPicPr>
          <p:nvPr/>
        </p:nvPicPr>
        <p:blipFill>
          <a:blip r:embed="rId11"/>
          <a:srcRect l="11148" r="13250"/>
          <a:stretch>
            <a:fillRect/>
          </a:stretch>
        </p:blipFill>
        <p:spPr>
          <a:xfrm>
            <a:off x="718820" y="3776345"/>
            <a:ext cx="5184775" cy="3143250"/>
          </a:xfrm>
          <a:prstGeom prst="rect">
            <a:avLst/>
          </a:prstGeom>
        </p:spPr>
      </p:pic>
      <p:sp>
        <p:nvSpPr>
          <p:cNvPr id="6" name="文本框 5"/>
          <p:cNvSpPr txBox="1"/>
          <p:nvPr>
            <p:custDataLst>
              <p:tags r:id="rId4"/>
            </p:custDataLst>
          </p:nvPr>
        </p:nvSpPr>
        <p:spPr>
          <a:xfrm>
            <a:off x="14474825" y="894715"/>
            <a:ext cx="2697480" cy="521970"/>
          </a:xfrm>
          <a:prstGeom prst="rect">
            <a:avLst/>
          </a:prstGeom>
          <a:noFill/>
        </p:spPr>
        <p:txBody>
          <a:bodyPr wrap="square" rtlCol="0">
            <a:spAutoFit/>
          </a:bodyPr>
          <a:lstStyle/>
          <a:p>
            <a:pPr algn="r"/>
            <a:r>
              <a:rPr lang="zh-CN" altLang="en-US" sz="2800" b="1" dirty="0">
                <a:solidFill>
                  <a:srgbClr val="0151CC"/>
                </a:solidFill>
                <a:latin typeface="微软雅黑" panose="020B0503020204020204" charset="-122"/>
                <a:ea typeface="微软雅黑" panose="020B0503020204020204" charset="-122"/>
                <a:cs typeface="微软雅黑" panose="020B0503020204020204" charset="-122"/>
                <a:sym typeface="Franklin Gothic Book" panose="020B0503020102020204"/>
              </a:rPr>
              <a:t>数字取证</a:t>
            </a:r>
          </a:p>
        </p:txBody>
      </p:sp>
      <p:sp>
        <p:nvSpPr>
          <p:cNvPr id="10" name="文本框 9"/>
          <p:cNvSpPr txBox="1"/>
          <p:nvPr>
            <p:custDataLst>
              <p:tags r:id="rId5"/>
            </p:custDataLst>
          </p:nvPr>
        </p:nvSpPr>
        <p:spPr>
          <a:xfrm>
            <a:off x="13421360" y="1471295"/>
            <a:ext cx="3679190" cy="829945"/>
          </a:xfrm>
          <a:prstGeom prst="rect">
            <a:avLst/>
          </a:prstGeom>
          <a:noFill/>
        </p:spPr>
        <p:txBody>
          <a:bodyPr wrap="square" rtlCol="0">
            <a:spAutoFit/>
          </a:bodyPr>
          <a:lstStyle/>
          <a:p>
            <a:pPr algn="r"/>
            <a:r>
              <a:rPr lang="en-US" altLang="zh-CN" sz="2400" i="1" dirty="0">
                <a:solidFill>
                  <a:srgbClr val="0151CC"/>
                </a:solidFill>
                <a:latin typeface="微软雅黑" panose="020B0503020204020204" charset="-122"/>
                <a:ea typeface="微软雅黑" panose="020B0503020204020204" charset="-122"/>
                <a:cs typeface="微软雅黑" panose="020B0503020204020204" charset="-122"/>
                <a:sym typeface="Franklin Gothic Book" panose="020B0503020102020204"/>
              </a:rPr>
              <a:t>Digital Forensics</a:t>
            </a:r>
            <a:endParaRPr lang="zh-CN" altLang="en-US" sz="2400" i="1" dirty="0">
              <a:solidFill>
                <a:srgbClr val="0151CC"/>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a:p>
            <a:pPr algn="r"/>
            <a:endParaRPr lang="zh-CN" altLang="en-US" sz="2400" i="1" dirty="0">
              <a:solidFill>
                <a:srgbClr val="0151CC"/>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正则表达式概述</a:t>
            </a:r>
          </a:p>
        </p:txBody>
      </p:sp>
      <p:sp>
        <p:nvSpPr>
          <p:cNvPr id="3" name="文本占位符 2"/>
          <p:cNvSpPr>
            <a:spLocks noGrp="1"/>
          </p:cNvSpPr>
          <p:nvPr>
            <p:ph type="body" idx="1"/>
          </p:nvPr>
        </p:nvSpPr>
        <p:spPr/>
        <p:txBody>
          <a:bodyPr/>
          <a:lstStyle/>
          <a:p>
            <a:pPr marL="457200" indent="-457200"/>
            <a:r>
              <a:rPr lang="zh-CN" altLang="en-US" b="0" dirty="0">
                <a:effectLst/>
              </a:rPr>
              <a:t>正则表达式（Global Regular Expression Parser，GREP）是一种文本模式，包括普通字符（例如，a 到 z 之间的字母）和特殊字符，是计算机科学中的一个概念。正则表达式使用单个字符串来描述、匹配一系列匹配某个句法规则的字符串，通常被用来检索、替换符合某个模式（规则）的文本。</a:t>
            </a:r>
          </a:p>
          <a:p>
            <a:pPr marL="457200" indent="-457200"/>
            <a:r>
              <a:rPr lang="zh-CN" altLang="en-US" b="0" dirty="0">
                <a:effectLst/>
              </a:rPr>
              <a:t>正则表达式提供了一种基本的且可扩展的标准语法，可用于创建各种特殊的搜索语句，以便从数据中查找一组特定字符串或验证是否存在遵循某种特定规律的字符串，如可以搜索邮编、电子邮箱、地址和电话号码等。如表2-3所示，为数字取证中部分常用的正则表达式。</a:t>
            </a:r>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GREP</a:t>
            </a:r>
            <a:r>
              <a:rPr lang="zh-CN" altLang="en-US" dirty="0"/>
              <a:t>搜索概述</a:t>
            </a:r>
          </a:p>
        </p:txBody>
      </p:sp>
      <p:sp>
        <p:nvSpPr>
          <p:cNvPr id="3" name="文本占位符 2"/>
          <p:cNvSpPr>
            <a:spLocks noGrp="1"/>
          </p:cNvSpPr>
          <p:nvPr>
            <p:ph type="body" idx="1"/>
          </p:nvPr>
        </p:nvSpPr>
        <p:spPr>
          <a:xfrm>
            <a:off x="917100" y="2047950"/>
            <a:ext cx="16453800" cy="7139681"/>
          </a:xfrm>
        </p:spPr>
        <p:txBody>
          <a:bodyPr/>
          <a:lstStyle/>
          <a:p>
            <a:pPr marL="457200" indent="-457200"/>
            <a:r>
              <a:rPr lang="en-US" altLang="zh-CN" dirty="0">
                <a:solidFill>
                  <a:srgbClr val="000000"/>
                </a:solidFill>
                <a:effectLst/>
                <a:latin typeface="微软雅黑" panose="020B0503020204020204" charset="-122"/>
                <a:ea typeface="微软雅黑" panose="020B0503020204020204" charset="-122"/>
                <a:cs typeface="微软雅黑" panose="020B0503020204020204" charset="-122"/>
                <a:sym typeface="+mn-ea"/>
              </a:rPr>
              <a:t>GREP</a:t>
            </a:r>
            <a:r>
              <a:rPr lang="zh-CN" altLang="en-US" dirty="0">
                <a:solidFill>
                  <a:srgbClr val="000000"/>
                </a:solidFill>
                <a:effectLst/>
                <a:latin typeface="微软雅黑" panose="020B0503020204020204" charset="-122"/>
                <a:ea typeface="微软雅黑" panose="020B0503020204020204" charset="-122"/>
                <a:cs typeface="微软雅黑" panose="020B0503020204020204" charset="-122"/>
                <a:sym typeface="+mn-ea"/>
              </a:rPr>
              <a:t>（正则表达式）是用某种模式去匹配一类字符串的一个公式</a:t>
            </a:r>
            <a:endParaRPr lang="en-US" altLang="zh-CN" dirty="0">
              <a:effectLst/>
              <a:latin typeface="微软雅黑" panose="020B0503020204020204" charset="-122"/>
              <a:ea typeface="微软雅黑" panose="020B0503020204020204" charset="-122"/>
              <a:cs typeface="微软雅黑" panose="020B0503020204020204" charset="-122"/>
            </a:endParaRPr>
          </a:p>
          <a:p>
            <a:pPr marL="914400" lvl="1" indent="-457200" defTabSz="914400">
              <a:spcBef>
                <a:spcPts val="500"/>
              </a:spcBef>
            </a:pP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mn-ea"/>
              </a:rPr>
              <a:t>主要是用于搜索特定类型的字符串，例如：信用卡、网址、邮箱等</a:t>
            </a:r>
            <a:endParaRPr lang="en-US" altLang="zh-CN" dirty="0">
              <a:latin typeface="微软雅黑" panose="020B0503020204020204" charset="-122"/>
              <a:ea typeface="微软雅黑" panose="020B0503020204020204" charset="-122"/>
              <a:cs typeface="微软雅黑" panose="020B0503020204020204" charset="-122"/>
            </a:endParaRPr>
          </a:p>
          <a:p>
            <a:pPr marL="914400" lvl="1" indent="-457200" defTabSz="914400">
              <a:spcBef>
                <a:spcPts val="500"/>
              </a:spcBef>
            </a:pP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mn-ea"/>
              </a:rPr>
              <a:t>常用的</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mn-ea"/>
              </a:rPr>
              <a:t>GREP</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mn-ea"/>
              </a:rPr>
              <a:t>语法：</a:t>
            </a:r>
            <a:endParaRPr lang="en-US" altLang="zh-CN" dirty="0">
              <a:latin typeface="微软雅黑" panose="020B0503020204020204" charset="-122"/>
              <a:ea typeface="微软雅黑" panose="020B0503020204020204" charset="-122"/>
              <a:cs typeface="微软雅黑" panose="020B0503020204020204" charset="-122"/>
            </a:endParaRPr>
          </a:p>
          <a:p>
            <a:pPr marL="914400" lvl="1" indent="-457200" defTabSz="914400">
              <a:spcBef>
                <a:spcPts val="500"/>
              </a:spcBef>
            </a:pP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mn-ea"/>
              </a:rPr>
              <a:t>邮箱：</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mn-ea"/>
              </a:rPr>
              <a:t>[a-zA-Z0-9_\-\+\.]{1,20}@[a-zA-Z0-9\-\.]{2,20}\.[a-</a:t>
            </a:r>
            <a:r>
              <a:rPr lang="en-US" altLang="zh-CN" dirty="0" err="1">
                <a:solidFill>
                  <a:srgbClr val="000000"/>
                </a:solidFill>
                <a:latin typeface="微软雅黑" panose="020B0503020204020204" charset="-122"/>
                <a:ea typeface="微软雅黑" panose="020B0503020204020204" charset="-122"/>
                <a:cs typeface="微软雅黑" panose="020B0503020204020204" charset="-122"/>
                <a:sym typeface="+mn-ea"/>
              </a:rPr>
              <a:t>zA</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mn-ea"/>
              </a:rPr>
              <a:t>-Z]{2,7}</a:t>
            </a:r>
            <a:endParaRPr lang="en-US" altLang="zh-CN" dirty="0">
              <a:latin typeface="微软雅黑" panose="020B0503020204020204" charset="-122"/>
              <a:ea typeface="微软雅黑" panose="020B0503020204020204" charset="-122"/>
              <a:cs typeface="微软雅黑" panose="020B0503020204020204" charset="-122"/>
            </a:endParaRPr>
          </a:p>
          <a:p>
            <a:pPr marL="914400" lvl="1" indent="-457200" defTabSz="914400">
              <a:spcBef>
                <a:spcPts val="500"/>
              </a:spcBef>
            </a:pP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mn-ea"/>
              </a:rPr>
              <a:t>网址：</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mn-ea"/>
              </a:rPr>
              <a:t>[a-</a:t>
            </a:r>
            <a:r>
              <a:rPr lang="en-US" altLang="zh-CN" dirty="0" err="1">
                <a:solidFill>
                  <a:srgbClr val="000000"/>
                </a:solidFill>
                <a:latin typeface="微软雅黑" panose="020B0503020204020204" charset="-122"/>
                <a:ea typeface="微软雅黑" panose="020B0503020204020204" charset="-122"/>
                <a:cs typeface="微软雅黑" panose="020B0503020204020204" charset="-122"/>
                <a:sym typeface="+mn-ea"/>
              </a:rPr>
              <a:t>zA</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mn-ea"/>
              </a:rPr>
              <a:t>-Z]+://[a-zA-Z0-9/_\?$&amp;=\-\.]+</a:t>
            </a:r>
            <a:endParaRPr lang="en-US" altLang="zh-CN" dirty="0">
              <a:latin typeface="微软雅黑" panose="020B0503020204020204" charset="-122"/>
              <a:ea typeface="微软雅黑" panose="020B0503020204020204" charset="-122"/>
              <a:cs typeface="微软雅黑" panose="020B0503020204020204" charset="-122"/>
            </a:endParaRPr>
          </a:p>
          <a:p>
            <a:pPr marL="914400" lvl="1" indent="-457200" defTabSz="914400">
              <a:spcBef>
                <a:spcPts val="500"/>
              </a:spcBef>
            </a:pP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mn-ea"/>
              </a:rPr>
              <a:t>Visa </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mn-ea"/>
              </a:rPr>
              <a:t>和 </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mn-ea"/>
              </a:rPr>
              <a:t>Mastercard </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mn-ea"/>
              </a:rPr>
              <a:t>信用卡号码：</a:t>
            </a:r>
            <a:endParaRPr lang="en-US" altLang="zh-CN" dirty="0">
              <a:latin typeface="微软雅黑" panose="020B0503020204020204" charset="-122"/>
              <a:ea typeface="微软雅黑" panose="020B0503020204020204" charset="-122"/>
              <a:cs typeface="微软雅黑" panose="020B0503020204020204" charset="-122"/>
            </a:endParaRPr>
          </a:p>
          <a:p>
            <a:pPr marL="1257300" lvl="2" indent="-342900" defTabSz="914400">
              <a:spcBef>
                <a:spcPts val="500"/>
              </a:spcBef>
            </a:pPr>
            <a:r>
              <a:rPr lang="pl-PL" altLang="zh-CN" dirty="0">
                <a:solidFill>
                  <a:srgbClr val="000000"/>
                </a:solidFill>
                <a:latin typeface="微软雅黑" panose="020B0503020204020204" charset="-122"/>
                <a:ea typeface="微软雅黑" panose="020B0503020204020204" charset="-122"/>
                <a:cs typeface="微软雅黑" panose="020B0503020204020204" charset="-122"/>
                <a:sym typeface="+mn-ea"/>
              </a:rPr>
              <a:t>[^#a-z][45]###############[^#a-z]</a:t>
            </a:r>
            <a:endParaRPr lang="pl-PL" altLang="zh-CN" dirty="0">
              <a:latin typeface="微软雅黑" panose="020B0503020204020204" charset="-122"/>
              <a:ea typeface="微软雅黑" panose="020B0503020204020204" charset="-122"/>
              <a:cs typeface="微软雅黑" panose="020B0503020204020204" charset="-122"/>
            </a:endParaRPr>
          </a:p>
          <a:p>
            <a:pPr marL="1257300" lvl="2" indent="-342900" defTabSz="914400">
              <a:spcBef>
                <a:spcPts val="500"/>
              </a:spcBef>
            </a:pPr>
            <a:r>
              <a:rPr lang="pl-PL" altLang="zh-CN" dirty="0">
                <a:solidFill>
                  <a:srgbClr val="000000"/>
                </a:solidFill>
                <a:latin typeface="微软雅黑" panose="020B0503020204020204" charset="-122"/>
                <a:ea typeface="微软雅黑" panose="020B0503020204020204" charset="-122"/>
                <a:cs typeface="微软雅黑" panose="020B0503020204020204" charset="-122"/>
                <a:sym typeface="+mn-ea"/>
              </a:rPr>
              <a:t>[45]###-####-####-####</a:t>
            </a:r>
            <a:endParaRPr lang="pl-PL" altLang="zh-CN" dirty="0">
              <a:latin typeface="微软雅黑" panose="020B0503020204020204" charset="-122"/>
              <a:ea typeface="微软雅黑" panose="020B0503020204020204" charset="-122"/>
              <a:cs typeface="微软雅黑" panose="020B0503020204020204" charset="-122"/>
            </a:endParaRPr>
          </a:p>
          <a:p>
            <a:pPr marL="1257300" lvl="2" indent="-342900" defTabSz="914400">
              <a:spcBef>
                <a:spcPts val="500"/>
              </a:spcBef>
            </a:pPr>
            <a:r>
              <a:rPr lang="pl-PL" altLang="zh-CN" dirty="0">
                <a:solidFill>
                  <a:srgbClr val="000000"/>
                </a:solidFill>
                <a:latin typeface="微软雅黑" panose="020B0503020204020204" charset="-122"/>
                <a:ea typeface="微软雅黑" panose="020B0503020204020204" charset="-122"/>
                <a:cs typeface="微软雅黑" panose="020B0503020204020204" charset="-122"/>
                <a:sym typeface="+mn-ea"/>
              </a:rPr>
              <a:t>[45]### #### #### ####</a:t>
            </a:r>
            <a:endParaRPr lang="pl-PL" altLang="zh-CN" dirty="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575415" y="176113"/>
            <a:ext cx="16453800" cy="1058531"/>
          </a:xfrm>
          <a:prstGeom prst="rect">
            <a:avLst/>
          </a:prstGeom>
        </p:spPr>
        <p:txBody>
          <a:bodyPr>
            <a:normAutofit/>
          </a:bodyPr>
          <a:lstStyle/>
          <a:p>
            <a:r>
              <a:rPr lang="zh-CN" altLang="en-US" dirty="0">
                <a:solidFill>
                  <a:srgbClr val="FFFFFF"/>
                </a:solidFill>
              </a:rPr>
              <a:t>找到需要的文档</a:t>
            </a:r>
          </a:p>
        </p:txBody>
      </p:sp>
      <p:sp>
        <p:nvSpPr>
          <p:cNvPr id="2" name="文本框 1"/>
          <p:cNvSpPr txBox="1"/>
          <p:nvPr/>
        </p:nvSpPr>
        <p:spPr>
          <a:xfrm>
            <a:off x="1439545" y="2693670"/>
            <a:ext cx="8425180" cy="6000750"/>
          </a:xfrm>
          <a:prstGeom prst="rect">
            <a:avLst/>
          </a:prstGeom>
          <a:noFill/>
        </p:spPr>
        <p:txBody>
          <a:bodyPr wrap="square" rtlCol="0" anchor="t">
            <a:spAutoFit/>
          </a:bodyPr>
          <a:lstStyle/>
          <a:p>
            <a:pPr algn="l" defTabSz="266700">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200" dirty="0">
                <a:sym typeface="+mn-ea"/>
              </a:rPr>
              <a:t>1.</a:t>
            </a:r>
            <a:r>
              <a:rPr lang="zh-CN" altLang="en-US" sz="3200" dirty="0">
                <a:sym typeface="+mn-ea"/>
              </a:rPr>
              <a:t>找到包含</a:t>
            </a:r>
            <a:r>
              <a:rPr lang="en-US" altLang="zh-CN" sz="3200" dirty="0">
                <a:sym typeface="+mn-ea"/>
              </a:rPr>
              <a:t>“</a:t>
            </a:r>
            <a:r>
              <a:rPr lang="zh-CN" altLang="en-US" sz="3200" dirty="0">
                <a:sym typeface="+mn-ea"/>
              </a:rPr>
              <a:t>数字取证</a:t>
            </a:r>
            <a:r>
              <a:rPr lang="en-US" altLang="zh-CN" sz="3200" dirty="0">
                <a:sym typeface="+mn-ea"/>
              </a:rPr>
              <a:t>”</a:t>
            </a:r>
            <a:r>
              <a:rPr lang="zh-CN" altLang="en-US" sz="3200" dirty="0">
                <a:sym typeface="+mn-ea"/>
              </a:rPr>
              <a:t>和</a:t>
            </a:r>
            <a:r>
              <a:rPr lang="en-US" altLang="zh-CN" sz="3200" dirty="0">
                <a:sym typeface="+mn-ea"/>
              </a:rPr>
              <a:t>”PPTX”</a:t>
            </a:r>
            <a:r>
              <a:rPr lang="zh-CN" altLang="en-US" sz="3200" dirty="0">
                <a:sym typeface="+mn-ea"/>
              </a:rPr>
              <a:t>的文档</a:t>
            </a:r>
          </a:p>
          <a:p>
            <a:pPr algn="l" defTabSz="266700">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200" dirty="0">
                <a:sym typeface="+mn-ea"/>
              </a:rPr>
              <a:t>2.</a:t>
            </a:r>
            <a:r>
              <a:rPr lang="zh-CN" altLang="en-US" sz="3200" dirty="0">
                <a:sym typeface="+mn-ea"/>
              </a:rPr>
              <a:t>找到大于</a:t>
            </a:r>
            <a:r>
              <a:rPr lang="en-US" altLang="zh-CN" sz="3200" dirty="0">
                <a:sym typeface="+mn-ea"/>
              </a:rPr>
              <a:t>50MB</a:t>
            </a:r>
            <a:r>
              <a:rPr lang="zh-CN" altLang="en-US" sz="3200" dirty="0">
                <a:sym typeface="+mn-ea"/>
              </a:rPr>
              <a:t>的</a:t>
            </a:r>
            <a:r>
              <a:rPr lang="en-US" altLang="zh-CN" sz="3200" dirty="0">
                <a:sym typeface="+mn-ea"/>
              </a:rPr>
              <a:t>PPT</a:t>
            </a:r>
            <a:r>
              <a:rPr lang="zh-CN" altLang="en-US" sz="3200" dirty="0">
                <a:sym typeface="+mn-ea"/>
              </a:rPr>
              <a:t>文档</a:t>
            </a:r>
          </a:p>
          <a:p>
            <a:pPr algn="l" defTabSz="266700">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200" dirty="0">
                <a:sym typeface="+mn-ea"/>
              </a:rPr>
              <a:t>3.</a:t>
            </a:r>
            <a:r>
              <a:rPr lang="zh-CN" altLang="en-US" sz="3200" dirty="0">
                <a:sym typeface="+mn-ea"/>
              </a:rPr>
              <a:t>找到</a:t>
            </a:r>
            <a:r>
              <a:rPr lang="en-US" altLang="zh-CN" sz="3200" dirty="0">
                <a:sym typeface="+mn-ea"/>
              </a:rPr>
              <a:t>2023</a:t>
            </a:r>
            <a:r>
              <a:rPr lang="zh-CN" altLang="en-US" sz="3200" dirty="0">
                <a:sym typeface="+mn-ea"/>
              </a:rPr>
              <a:t>年修改的所有</a:t>
            </a:r>
            <a:r>
              <a:rPr lang="en-US" altLang="zh-CN" sz="3200" dirty="0">
                <a:sym typeface="+mn-ea"/>
              </a:rPr>
              <a:t>PPT</a:t>
            </a:r>
            <a:r>
              <a:rPr lang="zh-CN" altLang="en-US" sz="3200" dirty="0">
                <a:sym typeface="+mn-ea"/>
              </a:rPr>
              <a:t>课件</a:t>
            </a:r>
          </a:p>
          <a:p>
            <a:pPr algn="l" defTabSz="266700">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200" dirty="0">
                <a:sym typeface="+mn-ea"/>
              </a:rPr>
              <a:t>4.</a:t>
            </a:r>
            <a:r>
              <a:rPr lang="zh-CN" altLang="en-US" sz="3200" dirty="0">
                <a:sym typeface="+mn-ea"/>
              </a:rPr>
              <a:t>找到昨天创建的大于</a:t>
            </a:r>
            <a:r>
              <a:rPr lang="en-US" altLang="zh-CN" sz="3200" dirty="0">
                <a:sym typeface="+mn-ea"/>
              </a:rPr>
              <a:t>100MB</a:t>
            </a:r>
            <a:r>
              <a:rPr lang="zh-CN" altLang="en-US" sz="3200" dirty="0">
                <a:sym typeface="+mn-ea"/>
              </a:rPr>
              <a:t>的视频</a:t>
            </a:r>
          </a:p>
          <a:p>
            <a:pPr algn="l" defTabSz="266700">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200" dirty="0">
                <a:sym typeface="+mn-ea"/>
              </a:rPr>
              <a:t>5.</a:t>
            </a:r>
            <a:r>
              <a:rPr lang="zh-CN" altLang="en-US" sz="3200" dirty="0">
                <a:sym typeface="+mn-ea"/>
              </a:rPr>
              <a:t>找到路径为</a:t>
            </a:r>
            <a:r>
              <a:rPr lang="en-US" altLang="zh-CN" sz="3200" dirty="0">
                <a:sym typeface="+mn-ea"/>
              </a:rPr>
              <a:t>”</a:t>
            </a:r>
            <a:r>
              <a:rPr lang="zh-CN" altLang="en-US" sz="3200" dirty="0">
                <a:sym typeface="+mn-ea"/>
              </a:rPr>
              <a:t>武大</a:t>
            </a:r>
            <a:r>
              <a:rPr lang="en-US" altLang="zh-CN" sz="3200" dirty="0">
                <a:sym typeface="+mn-ea"/>
              </a:rPr>
              <a:t>“</a:t>
            </a:r>
            <a:r>
              <a:rPr lang="zh-CN" altLang="en-US" sz="3200" dirty="0">
                <a:sym typeface="+mn-ea"/>
              </a:rPr>
              <a:t>的所有</a:t>
            </a:r>
            <a:r>
              <a:rPr lang="en-US" altLang="zh-CN" sz="3200" dirty="0">
                <a:sym typeface="+mn-ea"/>
              </a:rPr>
              <a:t>2023</a:t>
            </a:r>
            <a:r>
              <a:rPr lang="zh-CN" altLang="en-US" sz="3200" dirty="0">
                <a:sym typeface="+mn-ea"/>
              </a:rPr>
              <a:t>年</a:t>
            </a:r>
            <a:r>
              <a:rPr lang="en-US" altLang="zh-CN" sz="3200" dirty="0">
                <a:sym typeface="+mn-ea"/>
              </a:rPr>
              <a:t>PPT</a:t>
            </a:r>
            <a:r>
              <a:rPr lang="zh-CN" altLang="en-US" sz="3200" dirty="0">
                <a:sym typeface="+mn-ea"/>
              </a:rPr>
              <a:t>课件</a:t>
            </a:r>
          </a:p>
          <a:p>
            <a:pPr algn="l" defTabSz="266700">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200" dirty="0">
                <a:sym typeface="+mn-ea"/>
              </a:rPr>
              <a:t>6.</a:t>
            </a:r>
            <a:r>
              <a:rPr lang="zh-CN" altLang="en-US" sz="3200" dirty="0">
                <a:sym typeface="+mn-ea"/>
              </a:rPr>
              <a:t>找到所有被压缩的</a:t>
            </a:r>
            <a:r>
              <a:rPr lang="en-US" altLang="zh-CN" sz="3200" dirty="0">
                <a:sym typeface="+mn-ea"/>
              </a:rPr>
              <a:t>PPT</a:t>
            </a:r>
            <a:r>
              <a:rPr lang="zh-CN" altLang="en-US" sz="3200" dirty="0">
                <a:sym typeface="+mn-ea"/>
              </a:rPr>
              <a:t>课件</a:t>
            </a:r>
          </a:p>
          <a:p>
            <a:pPr algn="l" defTabSz="266700">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200" dirty="0">
                <a:sym typeface="+mn-ea"/>
              </a:rPr>
              <a:t>7.</a:t>
            </a:r>
            <a:r>
              <a:rPr lang="zh-CN" altLang="en-US" sz="3200" dirty="0">
                <a:sym typeface="+mn-ea"/>
              </a:rPr>
              <a:t>找到所有删除的</a:t>
            </a:r>
            <a:r>
              <a:rPr lang="en-US" altLang="zh-CN" sz="3200" dirty="0">
                <a:sym typeface="+mn-ea"/>
              </a:rPr>
              <a:t>PPT</a:t>
            </a:r>
            <a:r>
              <a:rPr lang="zh-CN" altLang="en-US" sz="3200" dirty="0">
                <a:sym typeface="+mn-ea"/>
              </a:rPr>
              <a:t>课件</a:t>
            </a:r>
          </a:p>
          <a:p>
            <a:pPr algn="l" defTabSz="266700">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200" dirty="0">
                <a:sym typeface="+mn-ea"/>
              </a:rPr>
              <a:t>8.</a:t>
            </a:r>
            <a:r>
              <a:rPr lang="zh-CN" altLang="en-US" sz="3200" dirty="0">
                <a:sym typeface="+mn-ea"/>
              </a:rPr>
              <a:t>找到所有拷贝到本地的</a:t>
            </a:r>
            <a:r>
              <a:rPr lang="en-US" altLang="zh-CN" sz="3200" dirty="0">
                <a:sym typeface="+mn-ea"/>
              </a:rPr>
              <a:t>PPT</a:t>
            </a:r>
            <a:r>
              <a:rPr lang="zh-CN" altLang="en-US" sz="3200" dirty="0">
                <a:sym typeface="+mn-ea"/>
              </a:rPr>
              <a:t>课件</a:t>
            </a:r>
          </a:p>
        </p:txBody>
      </p:sp>
      <p:pic>
        <p:nvPicPr>
          <p:cNvPr id="4" name="图片 3"/>
          <p:cNvPicPr>
            <a:picLocks noChangeAspect="1"/>
          </p:cNvPicPr>
          <p:nvPr/>
        </p:nvPicPr>
        <p:blipFill>
          <a:blip r:embed="rId2"/>
          <a:stretch>
            <a:fillRect/>
          </a:stretch>
        </p:blipFill>
        <p:spPr>
          <a:xfrm>
            <a:off x="10584180" y="3488055"/>
            <a:ext cx="7020560" cy="4961890"/>
          </a:xfrm>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GREP </a:t>
            </a:r>
            <a:r>
              <a:rPr lang="zh-CN" altLang="en-US" dirty="0"/>
              <a:t>语法说明（一）</a:t>
            </a:r>
          </a:p>
        </p:txBody>
      </p:sp>
      <p:graphicFrame>
        <p:nvGraphicFramePr>
          <p:cNvPr id="6" name="表格 5"/>
          <p:cNvGraphicFramePr>
            <a:graphicFrameLocks noGrp="1"/>
          </p:cNvGraphicFramePr>
          <p:nvPr>
            <p:custDataLst>
              <p:tags r:id="rId2"/>
            </p:custDataLst>
          </p:nvPr>
        </p:nvGraphicFramePr>
        <p:xfrm>
          <a:off x="754948" y="1543894"/>
          <a:ext cx="16778104" cy="8352926"/>
        </p:xfrm>
        <a:graphic>
          <a:graphicData uri="http://schemas.openxmlformats.org/drawingml/2006/table">
            <a:tbl>
              <a:tblPr firstRow="1" bandRow="1">
                <a:tableStyleId>{5C22544A-7EE6-4342-B048-85BDC9FD1C3A}</a:tableStyleId>
              </a:tblPr>
              <a:tblGrid>
                <a:gridCol w="2052045">
                  <a:extLst>
                    <a:ext uri="{9D8B030D-6E8A-4147-A177-3AD203B41FA5}">
                      <a16:colId xmlns:a16="http://schemas.microsoft.com/office/drawing/2014/main" val="20000"/>
                    </a:ext>
                  </a:extLst>
                </a:gridCol>
                <a:gridCol w="14726059">
                  <a:extLst>
                    <a:ext uri="{9D8B030D-6E8A-4147-A177-3AD203B41FA5}">
                      <a16:colId xmlns:a16="http://schemas.microsoft.com/office/drawing/2014/main" val="20001"/>
                    </a:ext>
                  </a:extLst>
                </a:gridCol>
              </a:tblGrid>
              <a:tr h="1027848">
                <a:tc>
                  <a:txBody>
                    <a:bodyPr/>
                    <a:lstStyle/>
                    <a:p>
                      <a:pPr algn="ctr"/>
                      <a:r>
                        <a:rPr lang="zh-CN" altLang="en-US" sz="3200" dirty="0"/>
                        <a:t>语法</a:t>
                      </a:r>
                    </a:p>
                  </a:txBody>
                  <a:tcPr anchor="ctr"/>
                </a:tc>
                <a:tc>
                  <a:txBody>
                    <a:bodyPr/>
                    <a:lstStyle/>
                    <a:p>
                      <a:pPr algn="ctr"/>
                      <a:r>
                        <a:rPr lang="zh-CN" altLang="en-US" sz="3200" dirty="0"/>
                        <a:t>说明</a:t>
                      </a:r>
                    </a:p>
                  </a:txBody>
                  <a:tcPr anchor="ctr"/>
                </a:tc>
                <a:extLst>
                  <a:ext uri="{0D108BD9-81ED-4DB2-BD59-A6C34878D82A}">
                    <a16:rowId xmlns:a16="http://schemas.microsoft.com/office/drawing/2014/main" val="10000"/>
                  </a:ext>
                </a:extLst>
              </a:tr>
              <a:tr h="700626">
                <a:tc>
                  <a:txBody>
                    <a:bodyPr/>
                    <a:lstStyle/>
                    <a:p>
                      <a:pPr algn="ctr"/>
                      <a:r>
                        <a:rPr lang="en-US" altLang="zh-CN" sz="3200" dirty="0"/>
                        <a:t>.</a:t>
                      </a:r>
                      <a:endParaRPr lang="zh-CN" altLang="en-US" sz="3200" dirty="0"/>
                    </a:p>
                  </a:txBody>
                  <a:tcPr anchor="ctr"/>
                </a:tc>
                <a:tc>
                  <a:txBody>
                    <a:bodyPr/>
                    <a:lstStyle/>
                    <a:p>
                      <a:pPr algn="l"/>
                      <a:r>
                        <a:rPr lang="zh-CN" altLang="en-US" sz="3200" dirty="0"/>
                        <a:t>匹配任意单一字符</a:t>
                      </a:r>
                    </a:p>
                  </a:txBody>
                  <a:tcPr anchor="ctr"/>
                </a:tc>
                <a:extLst>
                  <a:ext uri="{0D108BD9-81ED-4DB2-BD59-A6C34878D82A}">
                    <a16:rowId xmlns:a16="http://schemas.microsoft.com/office/drawing/2014/main" val="10001"/>
                  </a:ext>
                </a:extLst>
              </a:tr>
              <a:tr h="700626">
                <a:tc>
                  <a:txBody>
                    <a:bodyPr/>
                    <a:lstStyle/>
                    <a:p>
                      <a:pPr algn="ctr"/>
                      <a:r>
                        <a:rPr lang="en-US" altLang="zh-CN" sz="3200" dirty="0"/>
                        <a:t>#</a:t>
                      </a:r>
                      <a:endParaRPr lang="zh-CN" altLang="en-US" sz="3200" dirty="0"/>
                    </a:p>
                  </a:txBody>
                  <a:tcPr anchor="ctr"/>
                </a:tc>
                <a:tc>
                  <a:txBody>
                    <a:bodyPr/>
                    <a:lstStyle/>
                    <a:p>
                      <a:pPr algn="l"/>
                      <a:r>
                        <a:rPr lang="zh-CN" altLang="en-US" sz="3200" dirty="0"/>
                        <a:t>匹配任意单一数字，等同于</a:t>
                      </a:r>
                      <a:r>
                        <a:rPr lang="en-US" altLang="zh-CN" sz="3200" dirty="0"/>
                        <a:t>[0-9]</a:t>
                      </a:r>
                      <a:endParaRPr lang="zh-CN" altLang="en-US" sz="3200" dirty="0"/>
                    </a:p>
                  </a:txBody>
                  <a:tcPr anchor="ctr"/>
                </a:tc>
                <a:extLst>
                  <a:ext uri="{0D108BD9-81ED-4DB2-BD59-A6C34878D82A}">
                    <a16:rowId xmlns:a16="http://schemas.microsoft.com/office/drawing/2014/main" val="10002"/>
                  </a:ext>
                </a:extLst>
              </a:tr>
              <a:tr h="700626">
                <a:tc>
                  <a:txBody>
                    <a:bodyPr/>
                    <a:lstStyle/>
                    <a:p>
                      <a:pPr algn="ctr"/>
                      <a:r>
                        <a:rPr lang="en-US" altLang="zh-CN" sz="3200" dirty="0"/>
                        <a:t>\</a:t>
                      </a:r>
                      <a:r>
                        <a:rPr lang="en-US" altLang="zh-CN" sz="3200" dirty="0" err="1"/>
                        <a:t>nnn</a:t>
                      </a:r>
                      <a:endParaRPr lang="zh-CN" altLang="en-US" sz="3200" dirty="0"/>
                    </a:p>
                  </a:txBody>
                  <a:tcPr anchor="ctr"/>
                </a:tc>
                <a:tc>
                  <a:txBody>
                    <a:bodyPr/>
                    <a:lstStyle/>
                    <a:p>
                      <a:pPr algn="l"/>
                      <a:r>
                        <a:rPr lang="zh-CN" altLang="en-US" sz="3200" dirty="0"/>
                        <a:t>用</a:t>
                      </a:r>
                      <a:r>
                        <a:rPr lang="en-US" altLang="zh-CN" sz="3200" dirty="0"/>
                        <a:t>3</a:t>
                      </a:r>
                      <a:r>
                        <a:rPr lang="zh-CN" altLang="en-US" sz="3200" dirty="0"/>
                        <a:t>个十进制数字指定的字节值，（</a:t>
                      </a:r>
                      <a:r>
                        <a:rPr lang="en-US" altLang="zh-CN" sz="3200" dirty="0"/>
                        <a:t>0-255</a:t>
                      </a:r>
                      <a:r>
                        <a:rPr lang="zh-CN" altLang="en-US" sz="3200" dirty="0"/>
                        <a:t>）</a:t>
                      </a:r>
                    </a:p>
                  </a:txBody>
                  <a:tcPr anchor="ctr"/>
                </a:tc>
                <a:extLst>
                  <a:ext uri="{0D108BD9-81ED-4DB2-BD59-A6C34878D82A}">
                    <a16:rowId xmlns:a16="http://schemas.microsoft.com/office/drawing/2014/main" val="10003"/>
                  </a:ext>
                </a:extLst>
              </a:tr>
              <a:tr h="1290628">
                <a:tc>
                  <a:txBody>
                    <a:bodyPr/>
                    <a:lstStyle/>
                    <a:p>
                      <a:pPr algn="ctr"/>
                      <a:r>
                        <a:rPr lang="en-US" altLang="zh-CN" sz="3200" dirty="0"/>
                        <a:t>\</a:t>
                      </a:r>
                      <a:r>
                        <a:rPr lang="en-US" altLang="zh-CN" sz="3200" dirty="0" err="1"/>
                        <a:t>xnn</a:t>
                      </a:r>
                      <a:endParaRPr lang="zh-CN" altLang="en-US" sz="3200" dirty="0"/>
                    </a:p>
                  </a:txBody>
                  <a:tcPr anchor="ctr"/>
                </a:tc>
                <a:tc>
                  <a:txBody>
                    <a:bodyPr/>
                    <a:lstStyle/>
                    <a:p>
                      <a:pPr algn="l"/>
                      <a:r>
                        <a:rPr lang="zh-CN" altLang="en-US" sz="3200" dirty="0"/>
                        <a:t>用</a:t>
                      </a:r>
                      <a:r>
                        <a:rPr lang="en-US" altLang="zh-CN" sz="3200" dirty="0"/>
                        <a:t>2</a:t>
                      </a:r>
                      <a:r>
                        <a:rPr lang="zh-CN" altLang="en-US" sz="3200" dirty="0"/>
                        <a:t>个十六进制数字指定的字节值，（</a:t>
                      </a:r>
                      <a:r>
                        <a:rPr lang="en-US" altLang="zh-CN" sz="3200" dirty="0"/>
                        <a:t>00-FF</a:t>
                      </a:r>
                      <a:r>
                        <a:rPr lang="zh-CN" altLang="en-US" sz="3200" dirty="0"/>
                        <a:t>）</a:t>
                      </a:r>
                      <a:r>
                        <a:rPr lang="en-US" altLang="zh-CN" sz="3200" dirty="0"/>
                        <a:t>; </a:t>
                      </a:r>
                      <a:r>
                        <a:rPr lang="zh-CN" altLang="en-US" sz="3200" dirty="0"/>
                        <a:t>例如：</a:t>
                      </a:r>
                      <a:r>
                        <a:rPr lang="en-US" altLang="zh-CN" sz="2400" b="0" i="0" kern="1200" dirty="0">
                          <a:solidFill>
                            <a:schemeClr val="dk1"/>
                          </a:solidFill>
                          <a:effectLst/>
                          <a:latin typeface="+mn-lt"/>
                          <a:ea typeface="+mn-ea"/>
                          <a:cs typeface="+mn-cs"/>
                        </a:rPr>
                        <a:t>\x0D\x0A</a:t>
                      </a:r>
                      <a:r>
                        <a:rPr lang="en-US" altLang="zh-CN" sz="3200" dirty="0"/>
                        <a:t> </a:t>
                      </a:r>
                      <a:r>
                        <a:rPr lang="zh-CN" altLang="en-US" sz="3200" dirty="0"/>
                        <a:t>是</a:t>
                      </a:r>
                      <a:r>
                        <a:rPr lang="en-US" altLang="zh-CN" sz="3200" dirty="0"/>
                        <a:t>Windows</a:t>
                      </a:r>
                      <a:r>
                        <a:rPr lang="zh-CN" altLang="en-US" sz="3200" dirty="0"/>
                        <a:t>换行符</a:t>
                      </a:r>
                    </a:p>
                  </a:txBody>
                  <a:tcPr anchor="ctr"/>
                </a:tc>
                <a:extLst>
                  <a:ext uri="{0D108BD9-81ED-4DB2-BD59-A6C34878D82A}">
                    <a16:rowId xmlns:a16="http://schemas.microsoft.com/office/drawing/2014/main" val="10004"/>
                  </a:ext>
                </a:extLst>
              </a:tr>
              <a:tr h="1130068">
                <a:tc>
                  <a:txBody>
                    <a:bodyPr/>
                    <a:lstStyle/>
                    <a:p>
                      <a:pPr algn="ctr"/>
                      <a:r>
                        <a:rPr lang="en-US" altLang="zh-CN" sz="3200" dirty="0"/>
                        <a:t>\</a:t>
                      </a:r>
                      <a:r>
                        <a:rPr lang="en-US" altLang="zh-CN" sz="3200" dirty="0" err="1"/>
                        <a:t>unnnn</a:t>
                      </a:r>
                      <a:endParaRPr lang="zh-CN" altLang="en-US" sz="3200" dirty="0"/>
                    </a:p>
                  </a:txBody>
                  <a:tcPr anchor="ctr"/>
                </a:tc>
                <a:tc>
                  <a:txBody>
                    <a:bodyPr/>
                    <a:lstStyle/>
                    <a:p>
                      <a:pPr algn="l"/>
                      <a:r>
                        <a:rPr lang="zh-CN" altLang="en-US" sz="3200" dirty="0"/>
                        <a:t>用</a:t>
                      </a:r>
                      <a:r>
                        <a:rPr lang="en-US" altLang="zh-CN" sz="3200" dirty="0"/>
                        <a:t>4</a:t>
                      </a:r>
                      <a:r>
                        <a:rPr lang="zh-CN" altLang="en-US" sz="3200" dirty="0"/>
                        <a:t>个十六进制数字指定的</a:t>
                      </a:r>
                      <a:r>
                        <a:rPr lang="en-US" altLang="zh-CN" sz="3200" dirty="0"/>
                        <a:t>Unicode</a:t>
                      </a:r>
                      <a:r>
                        <a:rPr lang="zh-CN" altLang="en-US" sz="3200" dirty="0"/>
                        <a:t>值，根据所选的代码页，对应不同的字节值</a:t>
                      </a:r>
                    </a:p>
                  </a:txBody>
                  <a:tcPr anchor="ctr"/>
                </a:tc>
                <a:extLst>
                  <a:ext uri="{0D108BD9-81ED-4DB2-BD59-A6C34878D82A}">
                    <a16:rowId xmlns:a16="http://schemas.microsoft.com/office/drawing/2014/main" val="10005"/>
                  </a:ext>
                </a:extLst>
              </a:tr>
              <a:tr h="700626">
                <a:tc>
                  <a:txBody>
                    <a:bodyPr/>
                    <a:lstStyle/>
                    <a:p>
                      <a:pPr algn="ctr"/>
                      <a:r>
                        <a:rPr lang="zh-CN" altLang="en-US" sz="3200" dirty="0"/>
                        <a:t>？</a:t>
                      </a:r>
                    </a:p>
                  </a:txBody>
                  <a:tcPr anchor="ctr"/>
                </a:tc>
                <a:tc>
                  <a:txBody>
                    <a:bodyPr/>
                    <a:lstStyle/>
                    <a:p>
                      <a:pPr algn="l"/>
                      <a:r>
                        <a:rPr lang="zh-CN" altLang="en-US" sz="3200" dirty="0"/>
                        <a:t>匹配前面字符或集合的</a:t>
                      </a:r>
                      <a:r>
                        <a:rPr lang="en-US" altLang="zh-CN" sz="3200" dirty="0"/>
                        <a:t>1</a:t>
                      </a:r>
                      <a:r>
                        <a:rPr lang="zh-CN" altLang="en-US" sz="3200" dirty="0"/>
                        <a:t>次或</a:t>
                      </a:r>
                      <a:r>
                        <a:rPr lang="en-US" altLang="zh-CN" sz="3200" dirty="0"/>
                        <a:t>0</a:t>
                      </a:r>
                      <a:r>
                        <a:rPr lang="zh-CN" altLang="en-US" sz="3200" dirty="0"/>
                        <a:t>次</a:t>
                      </a:r>
                    </a:p>
                  </a:txBody>
                  <a:tcPr anchor="ctr"/>
                </a:tc>
                <a:extLst>
                  <a:ext uri="{0D108BD9-81ED-4DB2-BD59-A6C34878D82A}">
                    <a16:rowId xmlns:a16="http://schemas.microsoft.com/office/drawing/2014/main" val="10006"/>
                  </a:ext>
                </a:extLst>
              </a:tr>
              <a:tr h="700626">
                <a:tc>
                  <a:txBody>
                    <a:bodyPr/>
                    <a:lstStyle/>
                    <a:p>
                      <a:pPr algn="ctr"/>
                      <a:r>
                        <a:rPr lang="zh-CN" altLang="en-US" sz="3200" dirty="0"/>
                        <a:t>*</a:t>
                      </a:r>
                    </a:p>
                  </a:txBody>
                  <a:tcPr anchor="ctr"/>
                </a:tc>
                <a:tc>
                  <a:txBody>
                    <a:bodyPr/>
                    <a:lstStyle/>
                    <a:p>
                      <a:pPr algn="l"/>
                      <a:r>
                        <a:rPr lang="zh-CN" altLang="en-US" sz="3200" dirty="0"/>
                        <a:t>匹配前一个字符或集合的任意次数，包括</a:t>
                      </a:r>
                      <a:r>
                        <a:rPr lang="en-US" altLang="zh-CN" sz="3200" dirty="0"/>
                        <a:t>0</a:t>
                      </a:r>
                      <a:r>
                        <a:rPr lang="zh-CN" altLang="en-US" sz="3200" dirty="0"/>
                        <a:t>次</a:t>
                      </a:r>
                    </a:p>
                  </a:txBody>
                  <a:tcPr anchor="ctr"/>
                </a:tc>
                <a:extLst>
                  <a:ext uri="{0D108BD9-81ED-4DB2-BD59-A6C34878D82A}">
                    <a16:rowId xmlns:a16="http://schemas.microsoft.com/office/drawing/2014/main" val="10007"/>
                  </a:ext>
                </a:extLst>
              </a:tr>
              <a:tr h="700626">
                <a:tc>
                  <a:txBody>
                    <a:bodyPr/>
                    <a:lstStyle/>
                    <a:p>
                      <a:pPr algn="ctr"/>
                      <a:r>
                        <a:rPr lang="en-US" altLang="zh-CN" sz="3200" dirty="0"/>
                        <a:t>+</a:t>
                      </a:r>
                      <a:endParaRPr lang="zh-CN" altLang="en-US" sz="3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t>匹配前一个字符或集合的一次或更多次，不包括</a:t>
                      </a:r>
                      <a:r>
                        <a:rPr lang="en-US" altLang="zh-CN" sz="3200" dirty="0"/>
                        <a:t>0</a:t>
                      </a:r>
                      <a:r>
                        <a:rPr lang="zh-CN" altLang="en-US" sz="3200" dirty="0"/>
                        <a:t>次</a:t>
                      </a:r>
                    </a:p>
                  </a:txBody>
                  <a:tcPr anchor="ctr"/>
                </a:tc>
                <a:extLst>
                  <a:ext uri="{0D108BD9-81ED-4DB2-BD59-A6C34878D82A}">
                    <a16:rowId xmlns:a16="http://schemas.microsoft.com/office/drawing/2014/main" val="10008"/>
                  </a:ext>
                </a:extLst>
              </a:tr>
              <a:tr h="700626">
                <a:tc>
                  <a:txBody>
                    <a:bodyPr/>
                    <a:lstStyle/>
                    <a:p>
                      <a:pPr algn="ctr"/>
                      <a:r>
                        <a:rPr lang="en-US" altLang="zh-CN" sz="3200" dirty="0"/>
                        <a:t>[XYZ]</a:t>
                      </a:r>
                      <a:endParaRPr lang="zh-CN" altLang="en-US" sz="3200" dirty="0"/>
                    </a:p>
                  </a:txBody>
                  <a:tcPr anchor="ctr"/>
                </a:tc>
                <a:tc>
                  <a:txBody>
                    <a:bodyPr/>
                    <a:lstStyle/>
                    <a:p>
                      <a:pPr algn="l"/>
                      <a:r>
                        <a:rPr lang="zh-CN" altLang="en-US" sz="3200" dirty="0"/>
                        <a:t>匹配中括号中的字符</a:t>
                      </a:r>
                      <a:r>
                        <a:rPr lang="en-US" altLang="zh-CN" sz="3200" dirty="0"/>
                        <a:t>X</a:t>
                      </a:r>
                      <a:r>
                        <a:rPr lang="zh-CN" altLang="en-US" sz="3200" dirty="0"/>
                        <a:t>、</a:t>
                      </a:r>
                      <a:r>
                        <a:rPr lang="en-US" altLang="zh-CN" sz="3200" dirty="0"/>
                        <a:t>Y</a:t>
                      </a:r>
                      <a:r>
                        <a:rPr lang="zh-CN" altLang="en-US" sz="3200" dirty="0"/>
                        <a:t>、</a:t>
                      </a:r>
                      <a:r>
                        <a:rPr lang="en-US" altLang="zh-CN" sz="3200" dirty="0"/>
                        <a:t>Z</a:t>
                      </a:r>
                      <a:endParaRPr lang="zh-CN" altLang="en-US" sz="3200" dirty="0"/>
                    </a:p>
                  </a:txBody>
                  <a:tcPr anchor="ctr"/>
                </a:tc>
                <a:extLst>
                  <a:ext uri="{0D108BD9-81ED-4DB2-BD59-A6C34878D82A}">
                    <a16:rowId xmlns:a16="http://schemas.microsoft.com/office/drawing/2014/main" val="10009"/>
                  </a:ext>
                </a:extLst>
              </a:tr>
            </a:tbl>
          </a:graphicData>
        </a:graphic>
      </p:graphicFrame>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GREP </a:t>
            </a:r>
            <a:r>
              <a:rPr lang="zh-CN" altLang="en-US" dirty="0"/>
              <a:t>语法说明（二）</a:t>
            </a:r>
          </a:p>
        </p:txBody>
      </p:sp>
      <p:graphicFrame>
        <p:nvGraphicFramePr>
          <p:cNvPr id="6" name="表格 5"/>
          <p:cNvGraphicFramePr>
            <a:graphicFrameLocks noGrp="1"/>
          </p:cNvGraphicFramePr>
          <p:nvPr>
            <p:custDataLst>
              <p:tags r:id="rId2"/>
            </p:custDataLst>
          </p:nvPr>
        </p:nvGraphicFramePr>
        <p:xfrm>
          <a:off x="957897" y="1609185"/>
          <a:ext cx="16372205" cy="8477522"/>
        </p:xfrm>
        <a:graphic>
          <a:graphicData uri="http://schemas.openxmlformats.org/drawingml/2006/table">
            <a:tbl>
              <a:tblPr firstRow="1" bandRow="1">
                <a:tableStyleId>{5C22544A-7EE6-4342-B048-85BDC9FD1C3A}</a:tableStyleId>
              </a:tblPr>
              <a:tblGrid>
                <a:gridCol w="1740878">
                  <a:extLst>
                    <a:ext uri="{9D8B030D-6E8A-4147-A177-3AD203B41FA5}">
                      <a16:colId xmlns:a16="http://schemas.microsoft.com/office/drawing/2014/main" val="20000"/>
                    </a:ext>
                  </a:extLst>
                </a:gridCol>
                <a:gridCol w="14631327">
                  <a:extLst>
                    <a:ext uri="{9D8B030D-6E8A-4147-A177-3AD203B41FA5}">
                      <a16:colId xmlns:a16="http://schemas.microsoft.com/office/drawing/2014/main" val="20001"/>
                    </a:ext>
                  </a:extLst>
                </a:gridCol>
              </a:tblGrid>
              <a:tr h="1352444">
                <a:tc>
                  <a:txBody>
                    <a:bodyPr/>
                    <a:lstStyle/>
                    <a:p>
                      <a:pPr algn="ctr"/>
                      <a:r>
                        <a:rPr lang="zh-CN" altLang="en-US" sz="3600" dirty="0"/>
                        <a:t>语法</a:t>
                      </a:r>
                    </a:p>
                  </a:txBody>
                  <a:tcPr anchor="ctr"/>
                </a:tc>
                <a:tc>
                  <a:txBody>
                    <a:bodyPr/>
                    <a:lstStyle/>
                    <a:p>
                      <a:pPr algn="ctr"/>
                      <a:r>
                        <a:rPr lang="zh-CN" altLang="en-US" sz="3600" dirty="0"/>
                        <a:t>说明</a:t>
                      </a:r>
                    </a:p>
                  </a:txBody>
                  <a:tcPr anchor="ctr"/>
                </a:tc>
                <a:extLst>
                  <a:ext uri="{0D108BD9-81ED-4DB2-BD59-A6C34878D82A}">
                    <a16:rowId xmlns:a16="http://schemas.microsoft.com/office/drawing/2014/main" val="10000"/>
                  </a:ext>
                </a:extLst>
              </a:tr>
              <a:tr h="97635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200" dirty="0"/>
                        <a:t>[^XYZ]</a:t>
                      </a:r>
                      <a:endParaRPr lang="zh-CN" altLang="en-US" sz="3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t>不匹配中括号中的字符</a:t>
                      </a:r>
                      <a:r>
                        <a:rPr lang="en-US" altLang="zh-CN" sz="3200" dirty="0"/>
                        <a:t>X</a:t>
                      </a:r>
                      <a:r>
                        <a:rPr lang="zh-CN" altLang="en-US" sz="3200" dirty="0"/>
                        <a:t>、</a:t>
                      </a:r>
                      <a:r>
                        <a:rPr lang="en-US" altLang="zh-CN" sz="3200" dirty="0"/>
                        <a:t>Y</a:t>
                      </a:r>
                      <a:r>
                        <a:rPr lang="zh-CN" altLang="en-US" sz="3200" dirty="0"/>
                        <a:t>、</a:t>
                      </a:r>
                      <a:r>
                        <a:rPr lang="en-US" altLang="zh-CN" sz="3200" dirty="0"/>
                        <a:t>Z</a:t>
                      </a:r>
                      <a:endParaRPr lang="zh-CN" altLang="en-US" sz="3200" dirty="0"/>
                    </a:p>
                  </a:txBody>
                  <a:tcPr anchor="ctr"/>
                </a:tc>
                <a:extLst>
                  <a:ext uri="{0D108BD9-81ED-4DB2-BD59-A6C34878D82A}">
                    <a16:rowId xmlns:a16="http://schemas.microsoft.com/office/drawing/2014/main" val="10001"/>
                  </a:ext>
                </a:extLst>
              </a:tr>
              <a:tr h="658302">
                <a:tc>
                  <a:txBody>
                    <a:bodyPr/>
                    <a:lstStyle/>
                    <a:p>
                      <a:pPr algn="ctr"/>
                      <a:r>
                        <a:rPr lang="en-US" altLang="zh-CN" sz="3200" dirty="0"/>
                        <a:t>[A-Z]</a:t>
                      </a:r>
                      <a:endParaRPr lang="zh-CN" altLang="en-US" sz="3200" dirty="0"/>
                    </a:p>
                  </a:txBody>
                  <a:tcPr anchor="ctr"/>
                </a:tc>
                <a:tc>
                  <a:txBody>
                    <a:bodyPr/>
                    <a:lstStyle/>
                    <a:p>
                      <a:r>
                        <a:rPr lang="zh-CN" altLang="en-US" sz="3200" dirty="0"/>
                        <a:t>匹配所有大写字母，括号内的破折号表示字符的范围</a:t>
                      </a:r>
                    </a:p>
                  </a:txBody>
                  <a:tcPr anchor="ctr"/>
                </a:tc>
                <a:extLst>
                  <a:ext uri="{0D108BD9-81ED-4DB2-BD59-A6C34878D82A}">
                    <a16:rowId xmlns:a16="http://schemas.microsoft.com/office/drawing/2014/main" val="10002"/>
                  </a:ext>
                </a:extLst>
              </a:tr>
              <a:tr h="1222562">
                <a:tc>
                  <a:txBody>
                    <a:bodyPr/>
                    <a:lstStyle/>
                    <a:p>
                      <a:pPr algn="ctr"/>
                      <a:r>
                        <a:rPr lang="en-US" altLang="zh-CN" sz="3200" dirty="0"/>
                        <a:t>\</a:t>
                      </a:r>
                      <a:endParaRPr lang="zh-CN" altLang="en-US" sz="3200" dirty="0"/>
                    </a:p>
                  </a:txBody>
                  <a:tcPr anchor="ctr"/>
                </a:tc>
                <a:tc>
                  <a:txBody>
                    <a:bodyPr/>
                    <a:lstStyle/>
                    <a:p>
                      <a:r>
                        <a:rPr lang="zh-CN" altLang="en-US" sz="3200" dirty="0"/>
                        <a:t>转义字符，按字面处理特殊</a:t>
                      </a:r>
                      <a:r>
                        <a:rPr lang="en-US" altLang="zh-CN" sz="3200" dirty="0"/>
                        <a:t>GREP</a:t>
                      </a:r>
                      <a:r>
                        <a:rPr lang="zh-CN" altLang="en-US" sz="3200" dirty="0"/>
                        <a:t>字符；例如：</a:t>
                      </a:r>
                      <a:r>
                        <a:rPr lang="en-US" altLang="zh-CN" sz="3200" dirty="0"/>
                        <a:t>\-</a:t>
                      </a:r>
                      <a:r>
                        <a:rPr lang="zh-CN" altLang="en-US" sz="3200" dirty="0"/>
                        <a:t>，表示连字符，并不表示范围字符</a:t>
                      </a:r>
                      <a:endParaRPr lang="en-US" altLang="zh-CN" sz="3200" dirty="0"/>
                    </a:p>
                  </a:txBody>
                  <a:tcPr anchor="ctr"/>
                </a:tc>
                <a:extLst>
                  <a:ext uri="{0D108BD9-81ED-4DB2-BD59-A6C34878D82A}">
                    <a16:rowId xmlns:a16="http://schemas.microsoft.com/office/drawing/2014/main" val="10003"/>
                  </a:ext>
                </a:extLst>
              </a:tr>
              <a:tr h="976352">
                <a:tc>
                  <a:txBody>
                    <a:bodyPr/>
                    <a:lstStyle/>
                    <a:p>
                      <a:pPr algn="ctr"/>
                      <a:r>
                        <a:rPr lang="zh-CN" altLang="en-US" sz="3200" dirty="0"/>
                        <a:t>｛</a:t>
                      </a:r>
                      <a:r>
                        <a:rPr lang="en-US" altLang="zh-CN" sz="3200" dirty="0"/>
                        <a:t>X,Y</a:t>
                      </a:r>
                      <a:r>
                        <a:rPr lang="zh-CN" altLang="en-US" sz="3200" dirty="0"/>
                        <a:t>｝</a:t>
                      </a:r>
                    </a:p>
                  </a:txBody>
                  <a:tcPr anchor="ctr"/>
                </a:tc>
                <a:tc>
                  <a:txBody>
                    <a:bodyPr/>
                    <a:lstStyle/>
                    <a:p>
                      <a:r>
                        <a:rPr lang="zh-CN" altLang="en-US" sz="3200" dirty="0"/>
                        <a:t>重复前面的字符或字符组</a:t>
                      </a:r>
                      <a:r>
                        <a:rPr lang="en-US" altLang="zh-CN" sz="3200" dirty="0"/>
                        <a:t>X-Y</a:t>
                      </a:r>
                      <a:r>
                        <a:rPr lang="zh-CN" altLang="en-US" sz="3200" dirty="0"/>
                        <a:t>次</a:t>
                      </a:r>
                    </a:p>
                  </a:txBody>
                  <a:tcPr anchor="ctr"/>
                </a:tc>
                <a:extLst>
                  <a:ext uri="{0D108BD9-81ED-4DB2-BD59-A6C34878D82A}">
                    <a16:rowId xmlns:a16="http://schemas.microsoft.com/office/drawing/2014/main" val="10004"/>
                  </a:ext>
                </a:extLst>
              </a:tr>
              <a:tr h="658302">
                <a:tc>
                  <a:txBody>
                    <a:bodyPr/>
                    <a:lstStyle/>
                    <a:p>
                      <a:pPr algn="ctr"/>
                      <a:r>
                        <a:rPr lang="zh-CN" altLang="en-US" sz="3200" dirty="0"/>
                        <a:t>（</a:t>
                      </a:r>
                      <a:r>
                        <a:rPr lang="en-US" altLang="zh-CN" sz="3200" dirty="0"/>
                        <a:t>ab</a:t>
                      </a:r>
                      <a:r>
                        <a:rPr lang="zh-CN" altLang="en-US" sz="3200" dirty="0"/>
                        <a:t>）</a:t>
                      </a:r>
                    </a:p>
                  </a:txBody>
                  <a:tcPr anchor="ctr"/>
                </a:tc>
                <a:tc>
                  <a:txBody>
                    <a:bodyPr/>
                    <a:lstStyle/>
                    <a:p>
                      <a:r>
                        <a:rPr lang="zh-CN" altLang="en-US" sz="3200" dirty="0"/>
                        <a:t>字符组，类似于数学表达式中的括号</a:t>
                      </a:r>
                    </a:p>
                  </a:txBody>
                  <a:tcPr anchor="ctr"/>
                </a:tc>
                <a:extLst>
                  <a:ext uri="{0D108BD9-81ED-4DB2-BD59-A6C34878D82A}">
                    <a16:rowId xmlns:a16="http://schemas.microsoft.com/office/drawing/2014/main" val="10005"/>
                  </a:ext>
                </a:extLst>
              </a:tr>
              <a:tr h="658302">
                <a:tc>
                  <a:txBody>
                    <a:bodyPr/>
                    <a:lstStyle/>
                    <a:p>
                      <a:pPr algn="ctr"/>
                      <a:r>
                        <a:rPr lang="en-US" altLang="zh-CN" sz="3200" dirty="0" err="1"/>
                        <a:t>a|b</a:t>
                      </a:r>
                      <a:endParaRPr lang="zh-CN" altLang="en-US" sz="3200" dirty="0"/>
                    </a:p>
                  </a:txBody>
                  <a:tcPr anchor="ctr"/>
                </a:tc>
                <a:tc>
                  <a:txBody>
                    <a:bodyPr/>
                    <a:lstStyle/>
                    <a:p>
                      <a:r>
                        <a:rPr lang="zh-CN" altLang="en-US" sz="3200" dirty="0"/>
                        <a:t>逻辑关系或，</a:t>
                      </a:r>
                      <a:r>
                        <a:rPr lang="en-US" altLang="zh-CN" sz="3200" dirty="0"/>
                        <a:t>a OR b</a:t>
                      </a:r>
                      <a:endParaRPr lang="zh-CN" altLang="en-US" sz="3200" dirty="0"/>
                    </a:p>
                  </a:txBody>
                  <a:tcPr anchor="ctr"/>
                </a:tc>
                <a:extLst>
                  <a:ext uri="{0D108BD9-81ED-4DB2-BD59-A6C34878D82A}">
                    <a16:rowId xmlns:a16="http://schemas.microsoft.com/office/drawing/2014/main" val="10006"/>
                  </a:ext>
                </a:extLst>
              </a:tr>
              <a:tr h="658302">
                <a:tc>
                  <a:txBody>
                    <a:bodyPr/>
                    <a:lstStyle/>
                    <a:p>
                      <a:pPr algn="ctr"/>
                      <a:r>
                        <a:rPr lang="en-US" altLang="zh-CN" sz="3200" dirty="0"/>
                        <a:t>\b</a:t>
                      </a:r>
                      <a:endParaRPr lang="zh-CN" altLang="en-US" sz="3200" dirty="0"/>
                    </a:p>
                  </a:txBody>
                  <a:tcPr anchor="ctr"/>
                </a:tc>
                <a:tc>
                  <a:txBody>
                    <a:bodyPr/>
                    <a:lstStyle/>
                    <a:p>
                      <a:r>
                        <a:rPr lang="zh-CN" altLang="en-US" sz="3200" dirty="0"/>
                        <a:t>匹配单词边界</a:t>
                      </a:r>
                    </a:p>
                  </a:txBody>
                  <a:tcPr anchor="ctr"/>
                </a:tc>
                <a:extLst>
                  <a:ext uri="{0D108BD9-81ED-4DB2-BD59-A6C34878D82A}">
                    <a16:rowId xmlns:a16="http://schemas.microsoft.com/office/drawing/2014/main" val="10007"/>
                  </a:ext>
                </a:extLst>
              </a:tr>
              <a:tr h="658302">
                <a:tc>
                  <a:txBody>
                    <a:bodyPr/>
                    <a:lstStyle/>
                    <a:p>
                      <a:pPr algn="ctr"/>
                      <a:r>
                        <a:rPr lang="en-US" altLang="zh-CN" sz="3200" dirty="0"/>
                        <a:t>^</a:t>
                      </a:r>
                      <a:endParaRPr lang="zh-CN" altLang="en-US" sz="3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t>匹配文件的开头</a:t>
                      </a:r>
                    </a:p>
                  </a:txBody>
                  <a:tcPr anchor="ctr"/>
                </a:tc>
                <a:extLst>
                  <a:ext uri="{0D108BD9-81ED-4DB2-BD59-A6C34878D82A}">
                    <a16:rowId xmlns:a16="http://schemas.microsoft.com/office/drawing/2014/main" val="10008"/>
                  </a:ext>
                </a:extLst>
              </a:tr>
              <a:tr h="658302">
                <a:tc>
                  <a:txBody>
                    <a:bodyPr/>
                    <a:lstStyle/>
                    <a:p>
                      <a:pPr algn="ctr"/>
                      <a:r>
                        <a:rPr lang="en-US" altLang="zh-CN" sz="3200" dirty="0"/>
                        <a:t>$</a:t>
                      </a:r>
                      <a:endParaRPr lang="zh-CN" altLang="en-US" sz="3200" dirty="0"/>
                    </a:p>
                  </a:txBody>
                  <a:tcPr anchor="ctr"/>
                </a:tc>
                <a:tc>
                  <a:txBody>
                    <a:bodyPr/>
                    <a:lstStyle/>
                    <a:p>
                      <a:r>
                        <a:rPr lang="zh-CN" altLang="en-US" sz="3200" dirty="0"/>
                        <a:t>根据搜索选项，匹配文件的逻辑或物理结尾</a:t>
                      </a:r>
                    </a:p>
                  </a:txBody>
                  <a:tcPr anchor="ctr"/>
                </a:tc>
                <a:extLst>
                  <a:ext uri="{0D108BD9-81ED-4DB2-BD59-A6C34878D82A}">
                    <a16:rowId xmlns:a16="http://schemas.microsoft.com/office/drawing/2014/main" val="10009"/>
                  </a:ext>
                </a:extLst>
              </a:tr>
            </a:tbl>
          </a:graphicData>
        </a:graphic>
      </p:graphicFrame>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a:t>
            </a:r>
            <a:r>
              <a:rPr lang="en-US" altLang="zh-CN" dirty="0"/>
              <a:t>GREP</a:t>
            </a:r>
            <a:r>
              <a:rPr lang="zh-CN" altLang="en-US" dirty="0"/>
              <a:t>构建正则表达式</a:t>
            </a:r>
          </a:p>
        </p:txBody>
      </p:sp>
      <p:sp>
        <p:nvSpPr>
          <p:cNvPr id="3" name="文本占位符 2"/>
          <p:cNvSpPr>
            <a:spLocks noGrp="1"/>
          </p:cNvSpPr>
          <p:nvPr>
            <p:ph type="body" idx="1"/>
          </p:nvPr>
        </p:nvSpPr>
        <p:spPr/>
        <p:txBody>
          <a:bodyPr/>
          <a:lstStyle/>
          <a:p>
            <a:pPr marL="457200" indent="-457200"/>
            <a:r>
              <a:rPr lang="en-US" altLang="zh-CN" dirty="0">
                <a:effectLst/>
              </a:rPr>
              <a:t>GREP</a:t>
            </a:r>
            <a:r>
              <a:rPr lang="zh-CN" altLang="en-US" dirty="0">
                <a:effectLst/>
              </a:rPr>
              <a:t>实例：二代身份证号码</a:t>
            </a:r>
          </a:p>
          <a:p>
            <a:pPr marL="1143000" lvl="1" indent="-457200"/>
            <a:endParaRPr lang="zh-CN" altLang="en-US" dirty="0"/>
          </a:p>
        </p:txBody>
      </p:sp>
      <p:pic>
        <p:nvPicPr>
          <p:cNvPr id="4" name="图片 3" descr="mdkcnosgtw"/>
          <p:cNvPicPr>
            <a:picLocks noChangeAspect="1"/>
          </p:cNvPicPr>
          <p:nvPr/>
        </p:nvPicPr>
        <p:blipFill>
          <a:blip r:embed="rId3"/>
          <a:stretch>
            <a:fillRect/>
          </a:stretch>
        </p:blipFill>
        <p:spPr>
          <a:xfrm>
            <a:off x="4391025" y="3200400"/>
            <a:ext cx="8627110" cy="2875915"/>
          </a:xfrm>
          <a:prstGeom prst="rect">
            <a:avLst/>
          </a:prstGeom>
        </p:spPr>
      </p:pic>
      <p:sp>
        <p:nvSpPr>
          <p:cNvPr id="5" name="文本框 4"/>
          <p:cNvSpPr txBox="1"/>
          <p:nvPr/>
        </p:nvSpPr>
        <p:spPr>
          <a:xfrm>
            <a:off x="2807335" y="6972935"/>
            <a:ext cx="13274675" cy="460375"/>
          </a:xfrm>
          <a:prstGeom prst="rect">
            <a:avLst/>
          </a:prstGeom>
          <a:noFill/>
        </p:spPr>
        <p:txBody>
          <a:bodyPr wrap="square" rtlCol="0" anchor="t">
            <a:spAutoFit/>
          </a:bodyPr>
          <a:lstStyle/>
          <a:p>
            <a:pPr lvl="1"/>
            <a:r>
              <a:rPr lang="zh-CN" altLang="en-US" sz="2400">
                <a:sym typeface="+mn-ea"/>
              </a:rPr>
              <a:t>[^#</a:t>
            </a:r>
            <a:r>
              <a:rPr lang="en-US" altLang="zh-CN" sz="2400">
                <a:sym typeface="+mn-ea"/>
              </a:rPr>
              <a:t>a-zA-Z</a:t>
            </a:r>
            <a:r>
              <a:rPr lang="zh-CN" altLang="en-US" sz="2400">
                <a:sym typeface="+mn-ea"/>
              </a:rPr>
              <a:t>]</a:t>
            </a:r>
            <a:r>
              <a:rPr lang="zh-CN" altLang="en-US" sz="2400">
                <a:solidFill>
                  <a:schemeClr val="accent4">
                    <a:lumMod val="75000"/>
                  </a:schemeClr>
                </a:solidFill>
                <a:sym typeface="+mn-ea"/>
              </a:rPr>
              <a:t>[1-9]</a:t>
            </a:r>
            <a:r>
              <a:rPr lang="en-US" altLang="zh-CN" sz="2400">
                <a:solidFill>
                  <a:schemeClr val="accent4">
                    <a:lumMod val="75000"/>
                  </a:schemeClr>
                </a:solidFill>
                <a:sym typeface="+mn-ea"/>
              </a:rPr>
              <a:t>#</a:t>
            </a:r>
            <a:r>
              <a:rPr lang="zh-CN" altLang="en-US" sz="2400">
                <a:solidFill>
                  <a:schemeClr val="accent4">
                    <a:lumMod val="75000"/>
                  </a:schemeClr>
                </a:solidFill>
                <a:sym typeface="+mn-ea"/>
              </a:rPr>
              <a:t>{5}</a:t>
            </a:r>
            <a:r>
              <a:rPr lang="zh-CN" altLang="en-US" sz="2400">
                <a:solidFill>
                  <a:schemeClr val="accent3">
                    <a:lumMod val="75000"/>
                  </a:schemeClr>
                </a:solidFill>
                <a:sym typeface="+mn-ea"/>
              </a:rPr>
              <a:t>(18|19|20)</a:t>
            </a:r>
            <a:r>
              <a:rPr lang="en-US" altLang="zh-CN" sz="2400">
                <a:solidFill>
                  <a:schemeClr val="accent3">
                    <a:lumMod val="75000"/>
                  </a:schemeClr>
                </a:solidFill>
                <a:sym typeface="+mn-ea"/>
              </a:rPr>
              <a:t>#</a:t>
            </a:r>
            <a:r>
              <a:rPr lang="zh-CN" altLang="en-US" sz="2400">
                <a:solidFill>
                  <a:schemeClr val="accent3">
                    <a:lumMod val="75000"/>
                  </a:schemeClr>
                </a:solidFill>
                <a:sym typeface="+mn-ea"/>
              </a:rPr>
              <a:t>{2}</a:t>
            </a:r>
            <a:r>
              <a:rPr lang="zh-CN" altLang="en-US" sz="2400">
                <a:solidFill>
                  <a:srgbClr val="7030A0"/>
                </a:solidFill>
                <a:sym typeface="+mn-ea"/>
              </a:rPr>
              <a:t>((0[1-9])|(1[0-2]))</a:t>
            </a:r>
            <a:r>
              <a:rPr lang="zh-CN" altLang="en-US" sz="2400">
                <a:solidFill>
                  <a:schemeClr val="tx1"/>
                </a:solidFill>
                <a:sym typeface="+mn-ea"/>
              </a:rPr>
              <a:t>(([0-2][1-9])|10|20|30|31)</a:t>
            </a:r>
            <a:r>
              <a:rPr lang="en-US" altLang="zh-CN" sz="2400">
                <a:solidFill>
                  <a:schemeClr val="accent1">
                    <a:lumMod val="75000"/>
                  </a:schemeClr>
                </a:solidFill>
                <a:sym typeface="+mn-ea"/>
              </a:rPr>
              <a:t>#</a:t>
            </a:r>
            <a:r>
              <a:rPr lang="zh-CN" altLang="en-US" sz="2400">
                <a:solidFill>
                  <a:schemeClr val="accent1">
                    <a:lumMod val="75000"/>
                  </a:schemeClr>
                </a:solidFill>
                <a:sym typeface="+mn-ea"/>
              </a:rPr>
              <a:t>{3}</a:t>
            </a:r>
            <a:r>
              <a:rPr lang="zh-CN" altLang="en-US" sz="2400">
                <a:solidFill>
                  <a:srgbClr val="FF0000"/>
                </a:solidFill>
                <a:sym typeface="+mn-ea"/>
              </a:rPr>
              <a:t>[0-9Xx]</a:t>
            </a:r>
            <a:r>
              <a:rPr lang="zh-CN" altLang="en-US" sz="2400">
                <a:sym typeface="+mn-ea"/>
              </a:rPr>
              <a:t>[^#</a:t>
            </a:r>
            <a:r>
              <a:rPr lang="en-US" altLang="zh-CN" sz="2400">
                <a:sym typeface="+mn-ea"/>
              </a:rPr>
              <a:t>a-zA-Z</a:t>
            </a:r>
            <a:r>
              <a:rPr lang="zh-CN" altLang="en-US" sz="2400">
                <a:sym typeface="+mn-ea"/>
              </a:rPr>
              <a:t>]</a:t>
            </a:r>
          </a:p>
        </p:txBody>
      </p:sp>
      <p:cxnSp>
        <p:nvCxnSpPr>
          <p:cNvPr id="6" name="直接箭头连接符 5"/>
          <p:cNvCxnSpPr/>
          <p:nvPr/>
        </p:nvCxnSpPr>
        <p:spPr>
          <a:xfrm flipH="1" flipV="1">
            <a:off x="12600305" y="5720715"/>
            <a:ext cx="1296035" cy="1295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flipV="1">
            <a:off x="11520170" y="5720715"/>
            <a:ext cx="1656080" cy="1367155"/>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4967605" y="6224270"/>
            <a:ext cx="791845" cy="791845"/>
          </a:xfrm>
          <a:prstGeom prst="straightConnector1">
            <a:avLst/>
          </a:prstGeom>
          <a:ln w="3810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左大括号 8"/>
          <p:cNvSpPr/>
          <p:nvPr/>
        </p:nvSpPr>
        <p:spPr>
          <a:xfrm rot="16200000">
            <a:off x="5637530" y="4762500"/>
            <a:ext cx="321310" cy="2381250"/>
          </a:xfrm>
          <a:prstGeom prst="leftBrace">
            <a:avLst/>
          </a:prstGeom>
          <a:ln w="28575"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 name="直接箭头连接符 9"/>
          <p:cNvCxnSpPr/>
          <p:nvPr/>
        </p:nvCxnSpPr>
        <p:spPr>
          <a:xfrm flipV="1">
            <a:off x="6407785" y="5792470"/>
            <a:ext cx="1656080" cy="1295400"/>
          </a:xfrm>
          <a:prstGeom prst="straightConnector1">
            <a:avLst/>
          </a:prstGeom>
          <a:ln w="3810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8495665" y="5720715"/>
            <a:ext cx="792480" cy="129540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10151745" y="5720715"/>
            <a:ext cx="1440815" cy="1295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3599180" y="7376160"/>
            <a:ext cx="4896485" cy="1584325"/>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8639810" y="7376160"/>
            <a:ext cx="6696710" cy="1584325"/>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229350" y="9104630"/>
            <a:ext cx="5085080" cy="460375"/>
          </a:xfrm>
          <a:prstGeom prst="rect">
            <a:avLst/>
          </a:prstGeom>
          <a:noFill/>
        </p:spPr>
        <p:txBody>
          <a:bodyPr wrap="square" rtlCol="0">
            <a:spAutoFit/>
          </a:bodyPr>
          <a:lstStyle/>
          <a:p>
            <a:r>
              <a:rPr lang="zh-CN" altLang="en-US" sz="2400" b="1"/>
              <a:t>字符边界，非数字或字母开头或结束</a:t>
            </a:r>
            <a:endParaRPr lang="en-US" altLang="zh-CN" sz="2400" b="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表达式样例</a:t>
            </a:r>
          </a:p>
        </p:txBody>
      </p:sp>
      <p:graphicFrame>
        <p:nvGraphicFramePr>
          <p:cNvPr id="4" name="表格 3"/>
          <p:cNvGraphicFramePr/>
          <p:nvPr>
            <p:custDataLst>
              <p:tags r:id="rId2"/>
            </p:custDataLst>
          </p:nvPr>
        </p:nvGraphicFramePr>
        <p:xfrm>
          <a:off x="1079104" y="1687910"/>
          <a:ext cx="16491372" cy="7866076"/>
        </p:xfrm>
        <a:graphic>
          <a:graphicData uri="http://schemas.openxmlformats.org/drawingml/2006/table">
            <a:tbl>
              <a:tblPr/>
              <a:tblGrid>
                <a:gridCol w="12755851">
                  <a:extLst>
                    <a:ext uri="{9D8B030D-6E8A-4147-A177-3AD203B41FA5}">
                      <a16:colId xmlns:a16="http://schemas.microsoft.com/office/drawing/2014/main" val="20000"/>
                    </a:ext>
                  </a:extLst>
                </a:gridCol>
                <a:gridCol w="3735521">
                  <a:extLst>
                    <a:ext uri="{9D8B030D-6E8A-4147-A177-3AD203B41FA5}">
                      <a16:colId xmlns:a16="http://schemas.microsoft.com/office/drawing/2014/main" val="20001"/>
                    </a:ext>
                  </a:extLst>
                </a:gridCol>
              </a:tblGrid>
              <a:tr h="864096">
                <a:tc>
                  <a:txBody>
                    <a:bodyPr/>
                    <a:lstStyle/>
                    <a:p>
                      <a:pPr indent="0" algn="ctr">
                        <a:buNone/>
                      </a:pPr>
                      <a:r>
                        <a:rPr lang="en-US" sz="3400" b="0" dirty="0" err="1">
                          <a:latin typeface="Times New Roman" panose="02020603050405020304" charset="0"/>
                          <a:cs typeface="Times New Roman" panose="02020603050405020304" charset="0"/>
                        </a:rPr>
                        <a:t>正则表达式</a:t>
                      </a:r>
                      <a:endParaRPr lang="en-US" altLang="en-US" sz="3400" b="0" dirty="0">
                        <a:latin typeface="Times New Roman" panose="02020603050405020304" charset="0"/>
                        <a:ea typeface="Times New Roman" panose="02020603050405020304" charset="0"/>
                        <a:cs typeface="Times New Roman" panose="02020603050405020304" charset="0"/>
                      </a:endParaRPr>
                    </a:p>
                  </a:txBody>
                  <a:tcPr marL="83080" marR="830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3400" b="0">
                          <a:latin typeface="Times New Roman" panose="02020603050405020304" charset="0"/>
                          <a:cs typeface="Times New Roman" panose="02020603050405020304" charset="0"/>
                        </a:rPr>
                        <a:t>描述</a:t>
                      </a:r>
                      <a:endParaRPr lang="en-US" altLang="en-US" sz="3400" b="0">
                        <a:latin typeface="Times New Roman" panose="02020603050405020304" charset="0"/>
                        <a:ea typeface="Times New Roman" panose="02020603050405020304" charset="0"/>
                        <a:cs typeface="Times New Roman" panose="02020603050405020304" charset="0"/>
                      </a:endParaRPr>
                    </a:p>
                  </a:txBody>
                  <a:tcPr marL="83080" marR="830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83567">
                <a:tc>
                  <a:txBody>
                    <a:bodyPr/>
                    <a:lstStyle/>
                    <a:p>
                      <a:pPr indent="0" algn="l">
                        <a:buNone/>
                      </a:pPr>
                      <a:r>
                        <a:rPr lang="en-US" sz="3400" b="0" dirty="0">
                          <a:latin typeface="Times New Roman" panose="02020603050405020304" charset="0"/>
                          <a:cs typeface="Times New Roman" panose="02020603050405020304" charset="0"/>
                        </a:rPr>
                        <a:t>[\w-]+(\.[\w-]+)*@[\w-]+(\.[\w-]+)+</a:t>
                      </a:r>
                      <a:endParaRPr lang="en-US" altLang="en-US" sz="3400" b="0" dirty="0">
                        <a:latin typeface="Times New Roman" panose="02020603050405020304" charset="0"/>
                        <a:ea typeface="Times New Roman" panose="02020603050405020304" charset="0"/>
                        <a:cs typeface="Times New Roman" panose="02020603050405020304" charset="0"/>
                      </a:endParaRPr>
                    </a:p>
                  </a:txBody>
                  <a:tcPr marL="83080" marR="830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3400" b="0">
                          <a:latin typeface="Times New Roman" panose="02020603050405020304" charset="0"/>
                          <a:cs typeface="Times New Roman" panose="02020603050405020304" charset="0"/>
                        </a:rPr>
                        <a:t>邮件地址</a:t>
                      </a:r>
                      <a:endParaRPr lang="en-US" altLang="en-US" sz="3400" b="0">
                        <a:latin typeface="Times New Roman" panose="02020603050405020304" charset="0"/>
                        <a:ea typeface="Times New Roman" panose="02020603050405020304" charset="0"/>
                        <a:cs typeface="Times New Roman" panose="02020603050405020304" charset="0"/>
                      </a:endParaRPr>
                    </a:p>
                  </a:txBody>
                  <a:tcPr marL="83080" marR="830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3567">
                <a:tc>
                  <a:txBody>
                    <a:bodyPr/>
                    <a:lstStyle/>
                    <a:p>
                      <a:pPr indent="0" algn="l">
                        <a:buNone/>
                      </a:pPr>
                      <a:r>
                        <a:rPr lang="en-US" sz="3400" b="0" dirty="0">
                          <a:latin typeface="Times New Roman" panose="02020603050405020304" charset="0"/>
                          <a:cs typeface="Times New Roman" panose="02020603050405020304" charset="0"/>
                        </a:rPr>
                        <a:t>(\d+)\.(\d+)\.(\d+)\.(\d+)</a:t>
                      </a:r>
                      <a:endParaRPr lang="en-US" altLang="en-US" sz="3400" b="0" dirty="0">
                        <a:latin typeface="Times New Roman" panose="02020603050405020304" charset="0"/>
                        <a:ea typeface="Times New Roman" panose="02020603050405020304" charset="0"/>
                        <a:cs typeface="Times New Roman" panose="02020603050405020304" charset="0"/>
                      </a:endParaRPr>
                    </a:p>
                  </a:txBody>
                  <a:tcPr marL="83080" marR="830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3400" b="0">
                          <a:latin typeface="Times New Roman" panose="02020603050405020304" charset="0"/>
                          <a:cs typeface="Times New Roman" panose="02020603050405020304" charset="0"/>
                        </a:rPr>
                        <a:t>IP地址</a:t>
                      </a:r>
                      <a:endParaRPr lang="en-US" altLang="en-US" sz="3400" b="0">
                        <a:latin typeface="Times New Roman" panose="02020603050405020304" charset="0"/>
                        <a:ea typeface="Times New Roman" panose="02020603050405020304" charset="0"/>
                        <a:cs typeface="Times New Roman" panose="02020603050405020304" charset="0"/>
                      </a:endParaRPr>
                    </a:p>
                  </a:txBody>
                  <a:tcPr marL="83080" marR="830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67136">
                <a:tc>
                  <a:txBody>
                    <a:bodyPr/>
                    <a:lstStyle/>
                    <a:p>
                      <a:pPr indent="0" algn="l">
                        <a:buNone/>
                      </a:pPr>
                      <a:r>
                        <a:rPr lang="en-US" sz="3400" b="0" dirty="0">
                          <a:latin typeface="Times New Roman" panose="02020603050405020304" charset="0"/>
                          <a:cs typeface="Times New Roman" panose="02020603050405020304" charset="0"/>
                        </a:rPr>
                        <a:t>(?&lt;!\d)(13\d|14[013456789]|15[012356789]|17[012345678]|19[012356789]|16[2567]|18[012356789])\d{8}(?!\d)</a:t>
                      </a:r>
                      <a:endParaRPr lang="en-US" altLang="en-US" sz="3400" b="0" dirty="0">
                        <a:latin typeface="Times New Roman" panose="02020603050405020304" charset="0"/>
                        <a:ea typeface="Times New Roman" panose="02020603050405020304" charset="0"/>
                        <a:cs typeface="Times New Roman" panose="02020603050405020304" charset="0"/>
                      </a:endParaRPr>
                    </a:p>
                  </a:txBody>
                  <a:tcPr marL="83080" marR="830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3400" b="0">
                          <a:latin typeface="Times New Roman" panose="02020603050405020304" charset="0"/>
                          <a:cs typeface="Times New Roman" panose="02020603050405020304" charset="0"/>
                        </a:rPr>
                        <a:t>手机号码</a:t>
                      </a:r>
                      <a:endParaRPr lang="en-US" altLang="en-US" sz="3400" b="0">
                        <a:latin typeface="Times New Roman" panose="02020603050405020304" charset="0"/>
                        <a:ea typeface="Times New Roman" panose="02020603050405020304" charset="0"/>
                        <a:cs typeface="Times New Roman" panose="02020603050405020304" charset="0"/>
                      </a:endParaRPr>
                    </a:p>
                  </a:txBody>
                  <a:tcPr marL="83080" marR="830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749871">
                <a:tc>
                  <a:txBody>
                    <a:bodyPr/>
                    <a:lstStyle/>
                    <a:p>
                      <a:pPr indent="0" algn="l">
                        <a:buNone/>
                      </a:pPr>
                      <a:r>
                        <a:rPr lang="en-US" sz="3400" b="0" dirty="0">
                          <a:latin typeface="Times New Roman" panose="02020603050405020304" charset="0"/>
                          <a:cs typeface="Times New Roman" panose="02020603050405020304" charset="0"/>
                        </a:rPr>
                        <a:t>www\.[a-z][a-z_\-#]{1,62}\.((com)|(biz)|(de)|(</a:t>
                      </a:r>
                      <a:r>
                        <a:rPr lang="en-US" sz="3400" b="0" dirty="0" err="1">
                          <a:latin typeface="Times New Roman" panose="02020603050405020304" charset="0"/>
                          <a:cs typeface="Times New Roman" panose="02020603050405020304" charset="0"/>
                        </a:rPr>
                        <a:t>edu</a:t>
                      </a:r>
                      <a:r>
                        <a:rPr lang="en-US" sz="3400" b="0" dirty="0">
                          <a:latin typeface="Times New Roman" panose="02020603050405020304" charset="0"/>
                          <a:cs typeface="Times New Roman" panose="02020603050405020304" charset="0"/>
                        </a:rPr>
                        <a:t>)|(gov)|(info)|(mil)|(net)| (org)|(tv)|(</a:t>
                      </a:r>
                      <a:r>
                        <a:rPr lang="en-US" sz="3400" b="0" dirty="0" err="1">
                          <a:latin typeface="Times New Roman" panose="02020603050405020304" charset="0"/>
                          <a:cs typeface="Times New Roman" panose="02020603050405020304" charset="0"/>
                        </a:rPr>
                        <a:t>uk</a:t>
                      </a:r>
                      <a:r>
                        <a:rPr lang="en-US" sz="3400" b="0" dirty="0">
                          <a:latin typeface="Times New Roman" panose="02020603050405020304" charset="0"/>
                          <a:cs typeface="Times New Roman" panose="02020603050405020304" charset="0"/>
                        </a:rPr>
                        <a:t>)|(</a:t>
                      </a:r>
                      <a:r>
                        <a:rPr lang="en-US" sz="3400" b="0" dirty="0" err="1">
                          <a:latin typeface="Times New Roman" panose="02020603050405020304" charset="0"/>
                          <a:cs typeface="Times New Roman" panose="02020603050405020304" charset="0"/>
                        </a:rPr>
                        <a:t>jp</a:t>
                      </a:r>
                      <a:r>
                        <a:rPr lang="en-US" sz="3400" b="0" dirty="0">
                          <a:latin typeface="Times New Roman" panose="02020603050405020304" charset="0"/>
                          <a:cs typeface="Times New Roman" panose="02020603050405020304" charset="0"/>
                        </a:rPr>
                        <a:t>))</a:t>
                      </a:r>
                      <a:endParaRPr lang="en-US" altLang="en-US" sz="3400" b="0" dirty="0">
                        <a:latin typeface="Times New Roman" panose="02020603050405020304" charset="0"/>
                        <a:ea typeface="Times New Roman" panose="02020603050405020304" charset="0"/>
                        <a:cs typeface="Times New Roman" panose="02020603050405020304" charset="0"/>
                      </a:endParaRPr>
                    </a:p>
                  </a:txBody>
                  <a:tcPr marL="83080" marR="830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3400" b="0">
                          <a:latin typeface="Times New Roman" panose="02020603050405020304" charset="0"/>
                          <a:cs typeface="Times New Roman" panose="02020603050405020304" charset="0"/>
                        </a:rPr>
                        <a:t>URL网址</a:t>
                      </a:r>
                      <a:endParaRPr lang="en-US" altLang="en-US" sz="3400" b="0">
                        <a:latin typeface="Times New Roman" panose="02020603050405020304" charset="0"/>
                        <a:ea typeface="Times New Roman" panose="02020603050405020304" charset="0"/>
                        <a:cs typeface="Times New Roman" panose="02020603050405020304" charset="0"/>
                      </a:endParaRPr>
                    </a:p>
                  </a:txBody>
                  <a:tcPr marL="83080" marR="830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167136">
                <a:tc>
                  <a:txBody>
                    <a:bodyPr/>
                    <a:lstStyle/>
                    <a:p>
                      <a:pPr indent="0" algn="l">
                        <a:buNone/>
                      </a:pPr>
                      <a:r>
                        <a:rPr lang="en-US" sz="3400" b="0" dirty="0">
                          <a:latin typeface="Times New Roman" panose="02020603050405020304" charset="0"/>
                          <a:cs typeface="Times New Roman" panose="02020603050405020304" charset="0"/>
                        </a:rPr>
                        <a:t>(?&lt;!\d)(\d{15}|(\d{17}[</a:t>
                      </a:r>
                      <a:r>
                        <a:rPr lang="en-US" sz="3400" b="0" dirty="0" err="1">
                          <a:latin typeface="Times New Roman" panose="02020603050405020304" charset="0"/>
                          <a:cs typeface="Times New Roman" panose="02020603050405020304" charset="0"/>
                        </a:rPr>
                        <a:t>x|X</a:t>
                      </a:r>
                      <a:r>
                        <a:rPr lang="en-US" sz="3400" b="0" dirty="0">
                          <a:latin typeface="Times New Roman" panose="02020603050405020304" charset="0"/>
                          <a:cs typeface="Times New Roman" panose="02020603050405020304" charset="0"/>
                        </a:rPr>
                        <a:t>|\d]))(?!\d)</a:t>
                      </a:r>
                      <a:endParaRPr lang="en-US" altLang="en-US" sz="3400" b="0" dirty="0">
                        <a:latin typeface="Times New Roman" panose="02020603050405020304" charset="0"/>
                        <a:ea typeface="Times New Roman" panose="02020603050405020304" charset="0"/>
                        <a:cs typeface="Times New Roman" panose="02020603050405020304" charset="0"/>
                      </a:endParaRPr>
                    </a:p>
                  </a:txBody>
                  <a:tcPr marL="83080" marR="830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3400" b="0">
                          <a:latin typeface="Times New Roman" panose="02020603050405020304" charset="0"/>
                          <a:cs typeface="Times New Roman" panose="02020603050405020304" charset="0"/>
                        </a:rPr>
                        <a:t>身份证号码</a:t>
                      </a:r>
                      <a:endParaRPr lang="en-US" altLang="en-US" sz="3400" b="0">
                        <a:latin typeface="Times New Roman" panose="02020603050405020304" charset="0"/>
                        <a:ea typeface="Times New Roman" panose="02020603050405020304" charset="0"/>
                        <a:cs typeface="Times New Roman" panose="02020603050405020304" charset="0"/>
                      </a:endParaRPr>
                    </a:p>
                  </a:txBody>
                  <a:tcPr marL="83080" marR="830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83567">
                <a:tc>
                  <a:txBody>
                    <a:bodyPr/>
                    <a:lstStyle/>
                    <a:p>
                      <a:pPr indent="0" algn="l">
                        <a:buNone/>
                      </a:pPr>
                      <a:r>
                        <a:rPr lang="en-US" sz="3400" b="0" dirty="0">
                          <a:latin typeface="Times New Roman" panose="02020603050405020304" charset="0"/>
                          <a:cs typeface="Times New Roman" panose="02020603050405020304" charset="0"/>
                        </a:rPr>
                        <a:t>(?&lt;!\d)(\d{16}|((\d{4}[\- ]?){4}\d{3}))(?!\d)</a:t>
                      </a:r>
                      <a:endParaRPr lang="en-US" altLang="en-US" sz="3400" b="0" dirty="0">
                        <a:latin typeface="Times New Roman" panose="02020603050405020304" charset="0"/>
                        <a:ea typeface="Times New Roman" panose="02020603050405020304" charset="0"/>
                        <a:cs typeface="Times New Roman" panose="02020603050405020304" charset="0"/>
                      </a:endParaRPr>
                    </a:p>
                  </a:txBody>
                  <a:tcPr marL="83080" marR="830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3400" b="0">
                          <a:latin typeface="Times New Roman" panose="02020603050405020304" charset="0"/>
                          <a:cs typeface="Times New Roman" panose="02020603050405020304" charset="0"/>
                        </a:rPr>
                        <a:t>银行卡号</a:t>
                      </a:r>
                      <a:endParaRPr lang="en-US" altLang="en-US" sz="3400" b="0">
                        <a:latin typeface="Times New Roman" panose="02020603050405020304" charset="0"/>
                        <a:ea typeface="Times New Roman" panose="02020603050405020304" charset="0"/>
                        <a:cs typeface="Times New Roman" panose="02020603050405020304" charset="0"/>
                      </a:endParaRPr>
                    </a:p>
                  </a:txBody>
                  <a:tcPr marL="83080" marR="830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167136">
                <a:tc>
                  <a:txBody>
                    <a:bodyPr/>
                    <a:lstStyle/>
                    <a:p>
                      <a:pPr indent="0" algn="l">
                        <a:buNone/>
                      </a:pPr>
                      <a:r>
                        <a:rPr lang="en-US" sz="3400" b="0" dirty="0">
                          <a:latin typeface="Times New Roman" panose="02020603050405020304" charset="0"/>
                          <a:cs typeface="Times New Roman" panose="02020603050405020304" charset="0"/>
                        </a:rPr>
                        <a:t>[0-9]{6}-{1}[0-9]{6}-{1}[0-9]{6}-{1}[0-9]{6}-{1}[0-9]{6}-{1}[0-9]{6}-{1}[0-9]{6}-{1}[0-9]{6}</a:t>
                      </a:r>
                      <a:endParaRPr lang="en-US" altLang="en-US" sz="3400" b="0" dirty="0">
                        <a:latin typeface="Times New Roman" panose="02020603050405020304" charset="0"/>
                        <a:ea typeface="Times New Roman" panose="02020603050405020304" charset="0"/>
                        <a:cs typeface="Times New Roman" panose="02020603050405020304" charset="0"/>
                      </a:endParaRPr>
                    </a:p>
                  </a:txBody>
                  <a:tcPr marL="83080" marR="830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3400" b="0" dirty="0" err="1">
                          <a:latin typeface="Times New Roman" panose="02020603050405020304" charset="0"/>
                          <a:cs typeface="Times New Roman" panose="02020603050405020304" charset="0"/>
                        </a:rPr>
                        <a:t>BitLocker密钥</a:t>
                      </a:r>
                      <a:endParaRPr lang="en-US" altLang="en-US" sz="3400" b="0" dirty="0">
                        <a:latin typeface="Times New Roman" panose="02020603050405020304" charset="0"/>
                        <a:ea typeface="Times New Roman" panose="02020603050405020304" charset="0"/>
                        <a:cs typeface="Times New Roman" panose="02020603050405020304" charset="0"/>
                      </a:endParaRPr>
                    </a:p>
                  </a:txBody>
                  <a:tcPr marL="83080" marR="830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35"/>
            <a:ext cx="18288000" cy="7539327"/>
          </a:xfrm>
          <a:prstGeom prst="rect">
            <a:avLst/>
          </a:prstGeom>
          <a:solidFill>
            <a:srgbClr val="90A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33" name="矩形 32"/>
          <p:cNvSpPr/>
          <p:nvPr/>
        </p:nvSpPr>
        <p:spPr>
          <a:xfrm>
            <a:off x="0" y="635"/>
            <a:ext cx="18288000" cy="7406640"/>
          </a:xfrm>
          <a:prstGeom prst="rect">
            <a:avLst/>
          </a:prstGeom>
          <a:solidFill>
            <a:srgbClr val="0151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9" name="文本框 28"/>
          <p:cNvSpPr txBox="1"/>
          <p:nvPr/>
        </p:nvSpPr>
        <p:spPr>
          <a:xfrm>
            <a:off x="6315035" y="287465"/>
            <a:ext cx="5657930" cy="5608320"/>
          </a:xfrm>
          <a:prstGeom prst="rect">
            <a:avLst/>
          </a:prstGeom>
          <a:noFill/>
        </p:spPr>
        <p:txBody>
          <a:bodyPr wrap="square" lIns="0" rtlCol="0">
            <a:spAutoFit/>
          </a:bodyPr>
          <a:lstStyle/>
          <a:p>
            <a:pPr algn="ctr"/>
            <a:r>
              <a:rPr lang="en-US" altLang="zh-CN" sz="35850" dirty="0">
                <a:ln w="22225">
                  <a:gradFill>
                    <a:gsLst>
                      <a:gs pos="0">
                        <a:schemeClr val="bg1"/>
                      </a:gs>
                      <a:gs pos="82000">
                        <a:schemeClr val="bg1">
                          <a:alpha val="0"/>
                        </a:schemeClr>
                      </a:gs>
                    </a:gsLst>
                    <a:lin ang="5400000" scaled="1"/>
                  </a:gradFill>
                </a:ln>
                <a:gradFill>
                  <a:gsLst>
                    <a:gs pos="0">
                      <a:schemeClr val="bg1">
                        <a:alpha val="16000"/>
                      </a:schemeClr>
                    </a:gs>
                    <a:gs pos="82000">
                      <a:schemeClr val="bg1">
                        <a:alpha val="0"/>
                      </a:schemeClr>
                    </a:gs>
                  </a:gsLst>
                  <a:lin ang="5400000" scaled="1"/>
                </a:gradFill>
                <a:latin typeface="思源黑体 CN Bold" panose="020B0800000000000000" pitchFamily="34" charset="-122"/>
                <a:ea typeface="思源黑体 CN Bold" panose="020B0800000000000000" pitchFamily="34" charset="-122"/>
              </a:rPr>
              <a:t>05</a:t>
            </a:r>
            <a:endParaRPr lang="zh-CN" altLang="en-US" sz="35850" dirty="0">
              <a:ln w="22225">
                <a:gradFill>
                  <a:gsLst>
                    <a:gs pos="0">
                      <a:schemeClr val="bg1"/>
                    </a:gs>
                    <a:gs pos="82000">
                      <a:schemeClr val="bg1">
                        <a:alpha val="0"/>
                      </a:schemeClr>
                    </a:gs>
                  </a:gsLst>
                  <a:lin ang="5400000" scaled="1"/>
                </a:gradFill>
              </a:ln>
              <a:gradFill>
                <a:gsLst>
                  <a:gs pos="0">
                    <a:schemeClr val="bg1">
                      <a:alpha val="16000"/>
                    </a:schemeClr>
                  </a:gs>
                  <a:gs pos="82000">
                    <a:schemeClr val="bg1">
                      <a:alpha val="0"/>
                    </a:schemeClr>
                  </a:gs>
                </a:gsLst>
                <a:lin ang="5400000" scaled="1"/>
              </a:gradFill>
              <a:latin typeface="思源黑体 CN Bold" panose="020B0800000000000000" pitchFamily="34" charset="-122"/>
              <a:ea typeface="思源黑体 CN Bold" panose="020B0800000000000000" pitchFamily="34" charset="-122"/>
            </a:endParaRPr>
          </a:p>
        </p:txBody>
      </p:sp>
      <p:sp>
        <p:nvSpPr>
          <p:cNvPr id="30" name="文本框 29"/>
          <p:cNvSpPr txBox="1"/>
          <p:nvPr/>
        </p:nvSpPr>
        <p:spPr>
          <a:xfrm>
            <a:off x="4049292" y="3592870"/>
            <a:ext cx="10189416" cy="1798955"/>
          </a:xfrm>
          <a:prstGeom prst="rect">
            <a:avLst/>
          </a:prstGeom>
        </p:spPr>
        <p:txBody>
          <a:bodyPr vert="horz" wrap="square" lIns="137160" tIns="68580" rIns="137160" bIns="68580" rtlCol="0" anchor="b">
            <a:spAutoFit/>
          </a:bodyPr>
          <a:lstStyle>
            <a:defPPr>
              <a:defRPr lang="zh-CN"/>
            </a:defPPr>
            <a:lvl1pPr>
              <a:lnSpc>
                <a:spcPct val="100000"/>
              </a:lnSpc>
              <a:spcBef>
                <a:spcPct val="0"/>
              </a:spcBef>
              <a:buNone/>
              <a:defRPr sz="7200" b="0">
                <a:solidFill>
                  <a:schemeClr val="bg1"/>
                </a:solidFill>
                <a:effectLst>
                  <a:outerShdw blurRad="266700" dist="63500" dir="2700000" sx="101000" sy="101000" algn="tl" rotWithShape="0">
                    <a:prstClr val="black">
                      <a:alpha val="12000"/>
                    </a:prstClr>
                  </a:outerShdw>
                </a:effectLst>
                <a:latin typeface="思源黑体 CN Bold" panose="020B0800000000000000" pitchFamily="34" charset="-122"/>
                <a:ea typeface="思源黑体 CN Bold" panose="020B0800000000000000" pitchFamily="34" charset="-122"/>
                <a:cs typeface="+mj-cs"/>
              </a:defRPr>
            </a:lvl1pPr>
          </a:lstStyle>
          <a:p>
            <a:pPr algn="ctr"/>
            <a:r>
              <a:rPr lang="zh-CN" altLang="en-US" sz="10800" b="1" dirty="0">
                <a:latin typeface="微软雅黑" panose="020B0503020204020204" charset="-122"/>
                <a:ea typeface="微软雅黑" panose="020B0503020204020204" charset="-122"/>
                <a:cs typeface="微软雅黑" panose="020B0503020204020204" charset="-122"/>
                <a:sym typeface="+mn-ea"/>
              </a:rPr>
              <a:t>习题与作业</a:t>
            </a:r>
            <a:endParaRPr lang="zh-CN" altLang="en-US" sz="10800" dirty="0"/>
          </a:p>
        </p:txBody>
      </p:sp>
      <p:sp>
        <p:nvSpPr>
          <p:cNvPr id="24" name="圆角矩形 23"/>
          <p:cNvSpPr/>
          <p:nvPr>
            <p:custDataLst>
              <p:tags r:id="rId1"/>
            </p:custDataLst>
          </p:nvPr>
        </p:nvSpPr>
        <p:spPr>
          <a:xfrm>
            <a:off x="6511608" y="6728460"/>
            <a:ext cx="5264785" cy="1127125"/>
          </a:xfrm>
          <a:prstGeom prst="roundRect">
            <a:avLst>
              <a:gd name="adj" fmla="val 50000"/>
            </a:avLst>
          </a:prstGeom>
          <a:solidFill>
            <a:schemeClr val="bg1"/>
          </a:solidFill>
          <a:ln w="19050">
            <a:solidFill>
              <a:schemeClr val="bg1"/>
            </a:solidFill>
          </a:ln>
          <a:effectLst>
            <a:outerShdw blurRad="330200" dist="165100" dir="5400000" algn="t" rotWithShape="0">
              <a:srgbClr val="0E32DC">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rgbClr val="0151CC"/>
                </a:solidFill>
                <a:latin typeface="思源黑体 CN Heavy" panose="020B0A00000000000000" charset="-122"/>
                <a:ea typeface="思源黑体 CN Heavy" panose="020B0A00000000000000" charset="-122"/>
              </a:rPr>
              <a:t>PART 05</a:t>
            </a:r>
          </a:p>
        </p:txBody>
      </p:sp>
      <p:grpSp>
        <p:nvGrpSpPr>
          <p:cNvPr id="79" name="组合 78"/>
          <p:cNvGrpSpPr/>
          <p:nvPr/>
        </p:nvGrpSpPr>
        <p:grpSpPr>
          <a:xfrm>
            <a:off x="7098030" y="7259955"/>
            <a:ext cx="4091940" cy="76200"/>
            <a:chOff x="5130800" y="4937760"/>
            <a:chExt cx="1994139" cy="0"/>
          </a:xfrm>
        </p:grpSpPr>
        <p:cxnSp>
          <p:nvCxnSpPr>
            <p:cNvPr id="80" name="直接连接符 79"/>
            <p:cNvCxnSpPr/>
            <p:nvPr/>
          </p:nvCxnSpPr>
          <p:spPr>
            <a:xfrm>
              <a:off x="5130800" y="4937760"/>
              <a:ext cx="368300" cy="0"/>
            </a:xfrm>
            <a:prstGeom prst="line">
              <a:avLst/>
            </a:prstGeom>
            <a:ln w="66675">
              <a:solidFill>
                <a:srgbClr val="0151CC"/>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6756639" y="4937760"/>
              <a:ext cx="368300" cy="0"/>
            </a:xfrm>
            <a:prstGeom prst="line">
              <a:avLst/>
            </a:prstGeom>
            <a:ln w="66675">
              <a:solidFill>
                <a:srgbClr val="0151CC"/>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cdf-ppt-模板_画板 1"/>
          <p:cNvPicPr>
            <a:picLocks noChangeAspect="1"/>
          </p:cNvPicPr>
          <p:nvPr>
            <p:custDataLst>
              <p:tags r:id="rId1"/>
            </p:custDataLst>
          </p:nvPr>
        </p:nvPicPr>
        <p:blipFill>
          <a:blip r:embed="rId8"/>
          <a:srcRect t="6602" b="54270"/>
          <a:stretch>
            <a:fillRect/>
          </a:stretch>
        </p:blipFill>
        <p:spPr>
          <a:xfrm>
            <a:off x="-217170" y="-184150"/>
            <a:ext cx="18997930" cy="11102340"/>
          </a:xfrm>
          <a:prstGeom prst="rect">
            <a:avLst/>
          </a:prstGeom>
        </p:spPr>
      </p:pic>
      <p:grpSp>
        <p:nvGrpSpPr>
          <p:cNvPr id="16" name="组合 15"/>
          <p:cNvGrpSpPr/>
          <p:nvPr/>
        </p:nvGrpSpPr>
        <p:grpSpPr>
          <a:xfrm>
            <a:off x="-234950" y="4164965"/>
            <a:ext cx="19057620" cy="2297430"/>
            <a:chOff x="-370" y="6559"/>
            <a:chExt cx="30012" cy="3618"/>
          </a:xfrm>
        </p:grpSpPr>
        <p:sp>
          <p:nvSpPr>
            <p:cNvPr id="6" name="矩形 5"/>
            <p:cNvSpPr/>
            <p:nvPr>
              <p:custDataLst>
                <p:tags r:id="rId2"/>
              </p:custDataLst>
            </p:nvPr>
          </p:nvSpPr>
          <p:spPr>
            <a:xfrm>
              <a:off x="-370" y="6559"/>
              <a:ext cx="19481" cy="3619"/>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custDataLst>
                <p:tags r:id="rId3"/>
              </p:custDataLst>
            </p:nvPr>
          </p:nvSpPr>
          <p:spPr>
            <a:xfrm>
              <a:off x="18654" y="6559"/>
              <a:ext cx="10989" cy="3619"/>
            </a:xfrm>
            <a:prstGeom prst="rect">
              <a:avLst/>
            </a:prstGeom>
            <a:gradFill>
              <a:gsLst>
                <a:gs pos="0">
                  <a:srgbClr val="457FD8"/>
                </a:gs>
                <a:gs pos="85000">
                  <a:srgbClr val="0148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8914" y="7415"/>
              <a:ext cx="9534" cy="2139"/>
              <a:chOff x="18914" y="7415"/>
              <a:chExt cx="9534" cy="2139"/>
            </a:xfrm>
          </p:grpSpPr>
          <p:sp>
            <p:nvSpPr>
              <p:cNvPr id="8" name="文本框 7"/>
              <p:cNvSpPr txBox="1"/>
              <p:nvPr>
                <p:custDataLst>
                  <p:tags r:id="rId5"/>
                </p:custDataLst>
              </p:nvPr>
            </p:nvSpPr>
            <p:spPr>
              <a:xfrm>
                <a:off x="18914" y="7415"/>
                <a:ext cx="9535" cy="1308"/>
              </a:xfrm>
              <a:prstGeom prst="rect">
                <a:avLst/>
              </a:prstGeom>
              <a:noFill/>
            </p:spPr>
            <p:txBody>
              <a:bodyPr wrap="square" rtlCol="0">
                <a:spAutoFit/>
              </a:bodyPr>
              <a:lstStyle/>
              <a:p>
                <a:r>
                  <a:rPr lang="en-US" altLang="zh-CN" sz="4800" dirty="0">
                    <a:solidFill>
                      <a:schemeClr val="bg1"/>
                    </a:solidFill>
                    <a:latin typeface="微软雅黑" panose="020B0503020204020204" charset="-122"/>
                    <a:ea typeface="微软雅黑" panose="020B0503020204020204" charset="-122"/>
                  </a:rPr>
                  <a:t>THANKS</a:t>
                </a:r>
                <a:endParaRPr lang="zh-CN" altLang="en-US" sz="4800" dirty="0">
                  <a:solidFill>
                    <a:schemeClr val="bg1"/>
                  </a:solidFill>
                  <a:latin typeface="微软雅黑" panose="020B0503020204020204" charset="-122"/>
                  <a:ea typeface="微软雅黑" panose="020B0503020204020204" charset="-122"/>
                </a:endParaRPr>
              </a:p>
            </p:txBody>
          </p:sp>
          <p:sp>
            <p:nvSpPr>
              <p:cNvPr id="11" name="文本框 10"/>
              <p:cNvSpPr txBox="1"/>
              <p:nvPr>
                <p:custDataLst>
                  <p:tags r:id="rId6"/>
                </p:custDataLst>
              </p:nvPr>
            </p:nvSpPr>
            <p:spPr>
              <a:xfrm>
                <a:off x="18914" y="8830"/>
                <a:ext cx="9535" cy="725"/>
              </a:xfrm>
              <a:prstGeom prst="rect">
                <a:avLst/>
              </a:prstGeom>
              <a:noFill/>
            </p:spPr>
            <p:txBody>
              <a:bodyPr wrap="square" rtlCol="0">
                <a:spAutoFit/>
              </a:bodyPr>
              <a:lstStyle/>
              <a:p>
                <a:r>
                  <a:rPr lang="en-US" altLang="zh-CN" sz="2400" dirty="0">
                    <a:solidFill>
                      <a:schemeClr val="bg1"/>
                    </a:solidFill>
                    <a:latin typeface="微软雅黑" panose="020B0503020204020204" charset="-122"/>
                    <a:ea typeface="微软雅黑" panose="020B0503020204020204" charset="-122"/>
                  </a:rPr>
                  <a:t>FOR YOUR WATCHING</a:t>
                </a:r>
                <a:endParaRPr lang="zh-CN" altLang="en-US" sz="2400" dirty="0">
                  <a:solidFill>
                    <a:schemeClr val="bg1"/>
                  </a:solidFill>
                  <a:latin typeface="微软雅黑" panose="020B0503020204020204" charset="-122"/>
                  <a:ea typeface="微软雅黑" panose="020B0503020204020204" charset="-122"/>
                </a:endParaRPr>
              </a:p>
            </p:txBody>
          </p:sp>
        </p:grpSp>
        <p:sp>
          <p:nvSpPr>
            <p:cNvPr id="12" name="文本框 11"/>
            <p:cNvSpPr txBox="1"/>
            <p:nvPr>
              <p:custDataLst>
                <p:tags r:id="rId4"/>
              </p:custDataLst>
            </p:nvPr>
          </p:nvSpPr>
          <p:spPr>
            <a:xfrm>
              <a:off x="2629" y="7831"/>
              <a:ext cx="14639" cy="1307"/>
            </a:xfrm>
            <a:prstGeom prst="rect">
              <a:avLst/>
            </a:prstGeom>
            <a:noFill/>
          </p:spPr>
          <p:txBody>
            <a:bodyPr wrap="square" rtlCol="0">
              <a:spAutoFit/>
            </a:bodyPr>
            <a:lstStyle/>
            <a:p>
              <a:pPr algn="r"/>
              <a:r>
                <a:rPr lang="en-US" altLang="zh-CN" sz="2400" dirty="0">
                  <a:solidFill>
                    <a:srgbClr val="0151CC"/>
                  </a:solidFill>
                  <a:latin typeface="微软雅黑" panose="020B0503020204020204" charset="-122"/>
                  <a:ea typeface="微软雅黑" panose="020B0503020204020204" charset="-122"/>
                </a:rPr>
                <a:t>COPYRIGHT @ </a:t>
              </a:r>
              <a:r>
                <a:rPr lang="en-US" altLang="zh-CN" sz="2400" b="1" dirty="0">
                  <a:solidFill>
                    <a:srgbClr val="0151CC"/>
                  </a:solidFill>
                  <a:latin typeface="微软雅黑" panose="020B0503020204020204" charset="-122"/>
                  <a:ea typeface="微软雅黑" panose="020B0503020204020204" charset="-122"/>
                </a:rPr>
                <a:t>CDF BOOT CAMP </a:t>
              </a:r>
            </a:p>
            <a:p>
              <a:pPr algn="r"/>
              <a:r>
                <a:rPr lang="en-US" altLang="zh-CN" sz="2400" dirty="0">
                  <a:solidFill>
                    <a:srgbClr val="0151CC"/>
                  </a:solidFill>
                  <a:latin typeface="微软雅黑" panose="020B0503020204020204" charset="-122"/>
                  <a:ea typeface="微软雅黑" panose="020B0503020204020204" charset="-122"/>
                </a:rPr>
                <a:t>cdf@cflab.net</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8925" y="31750"/>
            <a:ext cx="18545175" cy="10443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游戏机, 电子, 食物, 光盘&#10;&#10;描述已自动生成"/>
          <p:cNvPicPr>
            <a:picLocks noChangeAspect="1"/>
          </p:cNvPicPr>
          <p:nvPr userDrawn="1">
            <p:custDataLst>
              <p:tags r:id="rId1"/>
            </p:custDataLst>
          </p:nvPr>
        </p:nvPicPr>
        <p:blipFill rotWithShape="1">
          <a:blip r:embed="rId6">
            <a:alphaModFix amt="26000"/>
            <a:extLst>
              <a:ext uri="{BEBA8EAE-BF5A-486C-A8C5-ECC9F3942E4B}">
                <a14:imgProps xmlns:a14="http://schemas.microsoft.com/office/drawing/2010/main">
                  <a14:imgLayer r:embed="rId7">
                    <a14:imgEffect>
                      <a14:artisticBlur radius="60"/>
                    </a14:imgEffect>
                  </a14:imgLayer>
                </a14:imgProps>
              </a:ext>
              <a:ext uri="{28A0092B-C50C-407E-A947-70E740481C1C}">
                <a14:useLocalDpi xmlns:a14="http://schemas.microsoft.com/office/drawing/2010/main" val="0"/>
              </a:ext>
            </a:extLst>
          </a:blip>
          <a:srcRect l="7389" b="13178"/>
          <a:stretch>
            <a:fillRect/>
          </a:stretch>
        </p:blipFill>
        <p:spPr>
          <a:xfrm>
            <a:off x="-196215" y="-40005"/>
            <a:ext cx="18690590" cy="10513695"/>
          </a:xfrm>
          <a:prstGeom prst="rect">
            <a:avLst/>
          </a:prstGeom>
        </p:spPr>
      </p:pic>
      <p:sp>
        <p:nvSpPr>
          <p:cNvPr id="2" name="object 4"/>
          <p:cNvSpPr/>
          <p:nvPr/>
        </p:nvSpPr>
        <p:spPr>
          <a:xfrm>
            <a:off x="13527405" y="7804150"/>
            <a:ext cx="4277360" cy="2122805"/>
          </a:xfrm>
          <a:prstGeom prst="rect">
            <a:avLst/>
          </a:prstGeom>
          <a:blipFill>
            <a:blip r:embed="rId8" cstate="print"/>
            <a:stretch>
              <a:fillRect/>
            </a:stretch>
          </a:blipFill>
        </p:spPr>
        <p:txBody>
          <a:bodyPr wrap="square" lIns="0" tIns="0" rIns="0" bIns="0" rtlCol="0"/>
          <a:lstStyle/>
          <a:p>
            <a:endParaRPr/>
          </a:p>
        </p:txBody>
      </p:sp>
      <p:pic>
        <p:nvPicPr>
          <p:cNvPr id="5" name="图片 4" descr="background-0101"/>
          <p:cNvPicPr>
            <a:picLocks noChangeAspect="1"/>
          </p:cNvPicPr>
          <p:nvPr/>
        </p:nvPicPr>
        <p:blipFill>
          <a:blip r:embed="rId9"/>
          <a:srcRect l="5701" t="54492" r="43213" b="8087"/>
          <a:stretch>
            <a:fillRect/>
          </a:stretch>
        </p:blipFill>
        <p:spPr>
          <a:xfrm>
            <a:off x="-315595" y="2976880"/>
            <a:ext cx="8689340" cy="4774565"/>
          </a:xfrm>
          <a:prstGeom prst="rect">
            <a:avLst/>
          </a:prstGeom>
        </p:spPr>
      </p:pic>
      <p:grpSp>
        <p:nvGrpSpPr>
          <p:cNvPr id="6" name="组合 5"/>
          <p:cNvGrpSpPr/>
          <p:nvPr/>
        </p:nvGrpSpPr>
        <p:grpSpPr>
          <a:xfrm>
            <a:off x="6236335" y="2973070"/>
            <a:ext cx="12071350" cy="4777740"/>
            <a:chOff x="4257077" y="2119893"/>
            <a:chExt cx="5955804" cy="2356960"/>
          </a:xfrm>
          <a:solidFill>
            <a:srgbClr val="0151CC"/>
          </a:solidFill>
        </p:grpSpPr>
        <p:sp>
          <p:nvSpPr>
            <p:cNvPr id="11" name="等腰三角形 10"/>
            <p:cNvSpPr/>
            <p:nvPr/>
          </p:nvSpPr>
          <p:spPr>
            <a:xfrm rot="16200000">
              <a:off x="4224440" y="3094390"/>
              <a:ext cx="473237" cy="4079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552497" y="2119893"/>
              <a:ext cx="5660384" cy="2356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spcBef>
                  <a:spcPts val="1200"/>
                </a:spcBef>
              </a:pPr>
              <a:endParaRPr lang="zh-CN" altLang="zh-CN" sz="1600" b="1" dirty="0">
                <a:solidFill>
                  <a:schemeClr val="bg1"/>
                </a:solidFill>
                <a:latin typeface="微软雅黑" panose="020B0503020204020204" charset="-122"/>
                <a:ea typeface="微软雅黑" panose="020B0503020204020204" charset="-122"/>
                <a:sym typeface="+mn-ea"/>
              </a:endParaRPr>
            </a:p>
          </p:txBody>
        </p:sp>
      </p:grpSp>
      <p:pic>
        <p:nvPicPr>
          <p:cNvPr id="7" name="图片 6"/>
          <p:cNvPicPr>
            <a:picLocks noChangeAspect="1"/>
          </p:cNvPicPr>
          <p:nvPr/>
        </p:nvPicPr>
        <p:blipFill>
          <a:blip r:embed="rId10"/>
          <a:stretch>
            <a:fillRect/>
          </a:stretch>
        </p:blipFill>
        <p:spPr>
          <a:xfrm>
            <a:off x="1511300" y="3459480"/>
            <a:ext cx="3810000" cy="3810000"/>
          </a:xfrm>
          <a:prstGeom prst="rect">
            <a:avLst/>
          </a:prstGeom>
        </p:spPr>
      </p:pic>
      <p:sp>
        <p:nvSpPr>
          <p:cNvPr id="8" name="文本框 7"/>
          <p:cNvSpPr txBox="1"/>
          <p:nvPr>
            <p:custDataLst>
              <p:tags r:id="rId2"/>
            </p:custDataLst>
          </p:nvPr>
        </p:nvSpPr>
        <p:spPr>
          <a:xfrm>
            <a:off x="14474825" y="894715"/>
            <a:ext cx="2697480" cy="521970"/>
          </a:xfrm>
          <a:prstGeom prst="rect">
            <a:avLst/>
          </a:prstGeom>
          <a:noFill/>
        </p:spPr>
        <p:txBody>
          <a:bodyPr wrap="square" rtlCol="0">
            <a:spAutoFit/>
          </a:bodyPr>
          <a:lstStyle/>
          <a:p>
            <a:pPr algn="r"/>
            <a:r>
              <a:rPr lang="zh-CN" altLang="en-US" sz="2800" b="1" dirty="0">
                <a:solidFill>
                  <a:srgbClr val="0151CC"/>
                </a:solidFill>
                <a:latin typeface="微软雅黑" panose="020B0503020204020204" charset="-122"/>
                <a:ea typeface="微软雅黑" panose="020B0503020204020204" charset="-122"/>
                <a:cs typeface="微软雅黑" panose="020B0503020204020204" charset="-122"/>
                <a:sym typeface="Franklin Gothic Book" panose="020B0503020102020204"/>
              </a:rPr>
              <a:t>数字取证</a:t>
            </a:r>
          </a:p>
        </p:txBody>
      </p:sp>
      <p:sp>
        <p:nvSpPr>
          <p:cNvPr id="10" name="文本框 9"/>
          <p:cNvSpPr txBox="1"/>
          <p:nvPr>
            <p:custDataLst>
              <p:tags r:id="rId3"/>
            </p:custDataLst>
          </p:nvPr>
        </p:nvSpPr>
        <p:spPr>
          <a:xfrm>
            <a:off x="13421360" y="1471295"/>
            <a:ext cx="3679190" cy="829945"/>
          </a:xfrm>
          <a:prstGeom prst="rect">
            <a:avLst/>
          </a:prstGeom>
          <a:noFill/>
        </p:spPr>
        <p:txBody>
          <a:bodyPr wrap="square" rtlCol="0">
            <a:spAutoFit/>
          </a:bodyPr>
          <a:lstStyle/>
          <a:p>
            <a:pPr algn="r"/>
            <a:r>
              <a:rPr lang="en-US" altLang="zh-CN" sz="2400" i="1" dirty="0">
                <a:solidFill>
                  <a:srgbClr val="0151CC"/>
                </a:solidFill>
                <a:latin typeface="微软雅黑" panose="020B0503020204020204" charset="-122"/>
                <a:ea typeface="微软雅黑" panose="020B0503020204020204" charset="-122"/>
                <a:cs typeface="微软雅黑" panose="020B0503020204020204" charset="-122"/>
                <a:sym typeface="Franklin Gothic Book" panose="020B0503020102020204"/>
              </a:rPr>
              <a:t>Digital Forensics</a:t>
            </a:r>
            <a:endParaRPr lang="zh-CN" altLang="en-US" sz="2400" i="1" dirty="0">
              <a:solidFill>
                <a:srgbClr val="0151CC"/>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a:p>
            <a:pPr algn="r"/>
            <a:endParaRPr lang="zh-CN" altLang="en-US" sz="2400" i="1" dirty="0">
              <a:solidFill>
                <a:srgbClr val="0151CC"/>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p:txBody>
      </p:sp>
      <p:sp>
        <p:nvSpPr>
          <p:cNvPr id="15" name="文本框 14"/>
          <p:cNvSpPr txBox="1"/>
          <p:nvPr/>
        </p:nvSpPr>
        <p:spPr>
          <a:xfrm>
            <a:off x="10173344" y="4994910"/>
            <a:ext cx="7467600" cy="782320"/>
          </a:xfrm>
          <a:prstGeom prst="rect">
            <a:avLst/>
          </a:prstGeom>
          <a:noFill/>
        </p:spPr>
        <p:txBody>
          <a:bodyPr wrap="square" rtlCol="0">
            <a:noAutofit/>
          </a:bodyPr>
          <a:lstStyle/>
          <a:p>
            <a:r>
              <a:rPr lang="zh-CN" altLang="zh-CN" sz="4000" b="1" dirty="0">
                <a:solidFill>
                  <a:schemeClr val="bg1"/>
                </a:solidFill>
                <a:latin typeface="微软雅黑" panose="020B0503020204020204" charset="-122"/>
                <a:ea typeface="微软雅黑" panose="020B0503020204020204" charset="-122"/>
                <a:sym typeface="+mn-ea"/>
              </a:rPr>
              <a:t>基于文件名称过滤</a:t>
            </a:r>
            <a:endParaRPr lang="zh-CN" altLang="en-US" sz="4000"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647170" y="247868"/>
            <a:ext cx="16453800" cy="1058531"/>
          </a:xfrm>
          <a:prstGeom prst="rect">
            <a:avLst/>
          </a:prstGeom>
        </p:spPr>
        <p:txBody>
          <a:bodyPr>
            <a:normAutofit/>
          </a:bodyPr>
          <a:lstStyle/>
          <a:p>
            <a:r>
              <a:rPr lang="zh-CN" altLang="en-US" dirty="0">
                <a:solidFill>
                  <a:srgbClr val="FFFFFF"/>
                </a:solidFill>
                <a:sym typeface="+mn-ea"/>
              </a:rPr>
              <a:t>文件名 </a:t>
            </a:r>
            <a:r>
              <a:rPr lang="en-US" altLang="zh-CN" dirty="0">
                <a:solidFill>
                  <a:srgbClr val="FFFFFF"/>
                </a:solidFill>
                <a:sym typeface="+mn-ea"/>
              </a:rPr>
              <a:t>&amp; </a:t>
            </a:r>
            <a:r>
              <a:rPr lang="zh-CN" altLang="en-US" dirty="0">
                <a:solidFill>
                  <a:srgbClr val="FFFFFF"/>
                </a:solidFill>
                <a:sym typeface="+mn-ea"/>
              </a:rPr>
              <a:t>扩展名</a:t>
            </a:r>
            <a:endParaRPr lang="zh-CN" altLang="en-US" dirty="0">
              <a:solidFill>
                <a:srgbClr val="FFFFFF"/>
              </a:solidFill>
            </a:endParaRPr>
          </a:p>
        </p:txBody>
      </p:sp>
      <p:sp>
        <p:nvSpPr>
          <p:cNvPr id="2" name="文本框 1"/>
          <p:cNvSpPr txBox="1"/>
          <p:nvPr/>
        </p:nvSpPr>
        <p:spPr>
          <a:xfrm>
            <a:off x="1079104" y="2556309"/>
            <a:ext cx="6696744" cy="5175969"/>
          </a:xfrm>
          <a:prstGeom prst="rect">
            <a:avLst/>
          </a:prstGeom>
          <a:noFill/>
        </p:spPr>
        <p:txBody>
          <a:bodyPr wrap="square" rtlCol="0" anchor="t">
            <a:spAutoFit/>
          </a:bodyPr>
          <a:lstStyle/>
          <a:p>
            <a:pPr algn="just" defTabSz="266700">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3200" dirty="0" err="1">
                <a:cs typeface="宋体" panose="02010600030101010101" pitchFamily="2" charset="-122"/>
                <a:sym typeface="+mn-ea"/>
              </a:rPr>
              <a:t>计算机为区分不同的文件</a:t>
            </a:r>
            <a:r>
              <a:rPr sz="3200" dirty="0">
                <a:cs typeface="宋体" panose="02010600030101010101" pitchFamily="2" charset="-122"/>
                <a:sym typeface="+mn-ea"/>
              </a:rPr>
              <a:t>，</a:t>
            </a:r>
            <a:r>
              <a:rPr lang="zh-CN" altLang="en-US" sz="3200" dirty="0">
                <a:cs typeface="宋体" panose="02010600030101010101" pitchFamily="2" charset="-122"/>
                <a:sym typeface="+mn-ea"/>
              </a:rPr>
              <a:t>允许用户</a:t>
            </a:r>
            <a:r>
              <a:rPr sz="3200" dirty="0" err="1">
                <a:cs typeface="宋体" panose="02010600030101010101" pitchFamily="2" charset="-122"/>
                <a:sym typeface="+mn-ea"/>
              </a:rPr>
              <a:t>给每个文件指定的名称</a:t>
            </a:r>
            <a:r>
              <a:rPr sz="3200" dirty="0">
                <a:cs typeface="宋体" panose="02010600030101010101" pitchFamily="2" charset="-122"/>
                <a:sym typeface="+mn-ea"/>
              </a:rPr>
              <a:t>。</a:t>
            </a:r>
            <a:endParaRPr sz="3200" dirty="0">
              <a:cs typeface="宋体" panose="02010600030101010101" pitchFamily="2" charset="-122"/>
            </a:endParaRPr>
          </a:p>
          <a:p>
            <a:pPr algn="just" defTabSz="266700">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3200" dirty="0" err="1">
                <a:cs typeface="宋体" panose="02010600030101010101" pitchFamily="2" charset="-122"/>
                <a:sym typeface="+mn-ea"/>
              </a:rPr>
              <a:t>例如</a:t>
            </a:r>
            <a:r>
              <a:rPr sz="3200" dirty="0">
                <a:cs typeface="宋体" panose="02010600030101010101" pitchFamily="2" charset="-122"/>
                <a:sym typeface="+mn-ea"/>
              </a:rPr>
              <a:t>： </a:t>
            </a:r>
            <a:r>
              <a:rPr sz="3200" b="1" dirty="0">
                <a:solidFill>
                  <a:srgbClr val="FF0000">
                    <a:alpha val="75214"/>
                  </a:srgbClr>
                </a:solidFill>
                <a:cs typeface="宋体" panose="02010600030101010101" pitchFamily="2" charset="-122"/>
                <a:sym typeface="+mn-ea"/>
              </a:rPr>
              <a:t>CFlab2018</a:t>
            </a:r>
            <a:r>
              <a:rPr sz="3200" dirty="0">
                <a:cs typeface="宋体" panose="02010600030101010101" pitchFamily="2" charset="-122"/>
                <a:sym typeface="+mn-ea"/>
              </a:rPr>
              <a:t>.</a:t>
            </a:r>
            <a:r>
              <a:rPr sz="3200" b="1" dirty="0">
                <a:solidFill>
                  <a:srgbClr val="0151CC"/>
                </a:solidFill>
                <a:cs typeface="宋体" panose="02010600030101010101" pitchFamily="2" charset="-122"/>
                <a:sym typeface="+mn-ea"/>
              </a:rPr>
              <a:t>pdf</a:t>
            </a:r>
            <a:endParaRPr sz="3200" b="1" dirty="0">
              <a:solidFill>
                <a:srgbClr val="0151CC"/>
              </a:solidFill>
              <a:cs typeface="宋体" panose="02010600030101010101" pitchFamily="2" charset="-122"/>
            </a:endParaRPr>
          </a:p>
          <a:p>
            <a:pPr algn="just" defTabSz="266700">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3200" dirty="0">
              <a:cs typeface="宋体" panose="02010600030101010101" pitchFamily="2" charset="-122"/>
              <a:sym typeface="+mn-ea"/>
            </a:endParaRPr>
          </a:p>
          <a:p>
            <a:pPr algn="just" defTabSz="266700">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3200" b="1" dirty="0">
                <a:solidFill>
                  <a:srgbClr val="FF0000"/>
                </a:solidFill>
                <a:cs typeface="宋体" panose="02010600030101010101" pitchFamily="2" charset="-122"/>
                <a:sym typeface="+mn-ea"/>
              </a:rPr>
              <a:t>CFlab2018</a:t>
            </a:r>
            <a:r>
              <a:rPr sz="3200" dirty="0">
                <a:cs typeface="宋体" panose="02010600030101010101" pitchFamily="2" charset="-122"/>
                <a:sym typeface="+mn-ea"/>
              </a:rPr>
              <a:t>是文件名</a:t>
            </a:r>
          </a:p>
          <a:p>
            <a:pPr algn="just" defTabSz="266700">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3200" dirty="0">
              <a:cs typeface="宋体" panose="02010600030101010101" pitchFamily="2" charset="-122"/>
              <a:sym typeface="+mn-ea"/>
            </a:endParaRPr>
          </a:p>
          <a:p>
            <a:pPr algn="just" defTabSz="266700">
              <a:lnSpc>
                <a:spcPct val="150000"/>
              </a:lnSpc>
              <a:defRPr sz="4000">
                <a:solidFill>
                  <a:srgbClr val="404040"/>
                </a:solidFill>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3200" b="1" dirty="0" err="1">
                <a:solidFill>
                  <a:srgbClr val="0151CC"/>
                </a:solidFill>
                <a:cs typeface="宋体" panose="02010600030101010101" pitchFamily="2" charset="-122"/>
                <a:sym typeface="+mn-ea"/>
              </a:rPr>
              <a:t>pdf</a:t>
            </a:r>
            <a:r>
              <a:rPr sz="3200" dirty="0" err="1">
                <a:cs typeface="宋体" panose="02010600030101010101" pitchFamily="2" charset="-122"/>
                <a:sym typeface="+mn-ea"/>
              </a:rPr>
              <a:t>是扩展名</a:t>
            </a:r>
            <a:endParaRPr lang="zh-CN" altLang="en-US" sz="3200" dirty="0">
              <a:cs typeface="宋体" panose="02010600030101010101" pitchFamily="2" charset="-122"/>
              <a:sym typeface="+mn-ea"/>
            </a:endParaRPr>
          </a:p>
        </p:txBody>
      </p:sp>
      <p:pic>
        <p:nvPicPr>
          <p:cNvPr id="116" name="name.jpeg" descr="name.jpeg"/>
          <p:cNvPicPr>
            <a:picLocks noChangeAspect="1"/>
          </p:cNvPicPr>
          <p:nvPr>
            <p:custDataLst>
              <p:tags r:id="rId1"/>
            </p:custDataLst>
          </p:nvPr>
        </p:nvPicPr>
        <p:blipFill>
          <a:blip r:embed="rId3">
            <a:clrChange>
              <a:clrFrom>
                <a:srgbClr val="FEFEFE"/>
              </a:clrFrom>
              <a:clrTo>
                <a:srgbClr val="FEFEFE">
                  <a:alpha val="0"/>
                </a:srgbClr>
              </a:clrTo>
            </a:clrChange>
          </a:blip>
          <a:stretch>
            <a:fillRect/>
          </a:stretch>
        </p:blipFill>
        <p:spPr>
          <a:xfrm>
            <a:off x="8279904" y="2552006"/>
            <a:ext cx="9571950" cy="6892468"/>
          </a:xfrm>
          <a:prstGeom prst="rect">
            <a:avLst/>
          </a:prstGeom>
          <a:ln w="12700">
            <a:miter lim="400000"/>
            <a:headEnd/>
            <a:tailEnd/>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575415" y="176113"/>
            <a:ext cx="16453800" cy="1058531"/>
          </a:xfrm>
          <a:prstGeom prst="rect">
            <a:avLst/>
          </a:prstGeom>
        </p:spPr>
        <p:txBody>
          <a:bodyPr>
            <a:normAutofit/>
          </a:bodyPr>
          <a:lstStyle/>
          <a:p>
            <a:r>
              <a:rPr lang="zh-CN" altLang="en-US" dirty="0">
                <a:solidFill>
                  <a:srgbClr val="FFFFFF"/>
                </a:solidFill>
                <a:sym typeface="+mn-ea"/>
              </a:rPr>
              <a:t>文件名称的构成</a:t>
            </a:r>
            <a:endParaRPr lang="zh-CN" altLang="en-US" dirty="0">
              <a:solidFill>
                <a:srgbClr val="FFFFFF"/>
              </a:solidFill>
            </a:endParaRPr>
          </a:p>
        </p:txBody>
      </p:sp>
      <p:sp>
        <p:nvSpPr>
          <p:cNvPr id="2" name="文本框 1"/>
          <p:cNvSpPr txBox="1"/>
          <p:nvPr/>
        </p:nvSpPr>
        <p:spPr>
          <a:xfrm>
            <a:off x="1805305" y="1903730"/>
            <a:ext cx="13651230" cy="6000750"/>
          </a:xfrm>
          <a:prstGeom prst="rect">
            <a:avLst/>
          </a:prstGeom>
          <a:noFill/>
        </p:spPr>
        <p:txBody>
          <a:bodyPr wrap="square" rtlCol="0" anchor="t">
            <a:spAutoFit/>
          </a:bodyPr>
          <a:lstStyle/>
          <a:p>
            <a:pPr marL="0" indent="0" algn="just" defTabSz="250825">
              <a:lnSpc>
                <a:spcPct val="150000"/>
              </a:lnSpc>
              <a:buSzPct val="100000"/>
              <a:buNone/>
              <a:defRPr sz="5640" b="0">
                <a:solidFill>
                  <a:srgbClr val="000000"/>
                </a:solidFill>
                <a:uFill>
                  <a:solidFill>
                    <a:srgbClr val="000000"/>
                  </a:solidFill>
                </a:uFill>
                <a:latin typeface="+mn-lt"/>
                <a:ea typeface="+mn-ea"/>
                <a:cs typeface="+mn-cs"/>
                <a:sym typeface="Calibri" panose="020F0502020204030204"/>
              </a:defRPr>
            </a:pPr>
            <a:r>
              <a:rPr lang="zh-CN" altLang="en-US" sz="3200" dirty="0">
                <a:latin typeface="微软雅黑" panose="020B0503020204020204" charset="-122"/>
                <a:ea typeface="微软雅黑" panose="020B0503020204020204" charset="-122"/>
                <a:cs typeface="宋体" panose="02010600030101010101" pitchFamily="2" charset="-122"/>
                <a:sym typeface="+mn-ea"/>
              </a:rPr>
              <a:t>文件名称主要包含两部分：</a:t>
            </a:r>
            <a:r>
              <a:rPr sz="3200" b="1" dirty="0" err="1">
                <a:solidFill>
                  <a:srgbClr val="0151CC"/>
                </a:solidFill>
                <a:latin typeface="微软雅黑" panose="020B0503020204020204" charset="-122"/>
                <a:ea typeface="微软雅黑" panose="020B0503020204020204" charset="-122"/>
                <a:cs typeface="宋体" panose="02010600030101010101" pitchFamily="2" charset="-122"/>
                <a:sym typeface="+mn-ea"/>
              </a:rPr>
              <a:t>文件名</a:t>
            </a:r>
            <a:r>
              <a:rPr sz="3200" dirty="0" err="1">
                <a:latin typeface="微软雅黑" panose="020B0503020204020204" charset="-122"/>
                <a:ea typeface="微软雅黑" panose="020B0503020204020204" charset="-122"/>
                <a:cs typeface="宋体" panose="02010600030101010101" pitchFamily="2" charset="-122"/>
                <a:sym typeface="+mn-ea"/>
              </a:rPr>
              <a:t>和</a:t>
            </a:r>
            <a:r>
              <a:rPr sz="3200" b="1" dirty="0" err="1">
                <a:solidFill>
                  <a:srgbClr val="0151CC"/>
                </a:solidFill>
                <a:latin typeface="微软雅黑" panose="020B0503020204020204" charset="-122"/>
                <a:ea typeface="微软雅黑" panose="020B0503020204020204" charset="-122"/>
                <a:cs typeface="宋体" panose="02010600030101010101" pitchFamily="2" charset="-122"/>
                <a:sym typeface="+mn-ea"/>
              </a:rPr>
              <a:t>扩展名</a:t>
            </a:r>
            <a:endParaRPr sz="3200" b="1" dirty="0">
              <a:solidFill>
                <a:srgbClr val="0151CC"/>
              </a:solidFill>
              <a:latin typeface="微软雅黑" panose="020B0503020204020204" charset="-122"/>
              <a:ea typeface="微软雅黑" panose="020B0503020204020204" charset="-122"/>
              <a:cs typeface="宋体" panose="02010600030101010101" pitchFamily="2" charset="-122"/>
            </a:endParaRPr>
          </a:p>
          <a:p>
            <a:pPr marL="0" indent="0" algn="just" defTabSz="250825">
              <a:lnSpc>
                <a:spcPct val="150000"/>
              </a:lnSpc>
              <a:buNone/>
              <a:defRPr sz="4510" b="0">
                <a:solidFill>
                  <a:srgbClr val="000000"/>
                </a:solidFill>
                <a:uFill>
                  <a:solidFill>
                    <a:srgbClr val="000000"/>
                  </a:solidFill>
                </a:uFill>
                <a:latin typeface="+mn-lt"/>
                <a:ea typeface="+mn-ea"/>
                <a:cs typeface="+mn-cs"/>
                <a:sym typeface="Calibri" panose="020F0502020204030204"/>
              </a:defRPr>
            </a:pPr>
            <a:r>
              <a:rPr sz="3200" dirty="0">
                <a:latin typeface="微软雅黑" panose="020B0503020204020204" charset="-122"/>
                <a:ea typeface="微软雅黑" panose="020B0503020204020204" charset="-122"/>
                <a:cs typeface="宋体" panose="02010600030101010101" pitchFamily="2" charset="-122"/>
                <a:sym typeface="+mn-ea"/>
              </a:rPr>
              <a:t>DOS文件名和扩展名可以使用的字符是：8.3格式</a:t>
            </a:r>
            <a:endParaRPr sz="3200" dirty="0">
              <a:latin typeface="微软雅黑" panose="020B0503020204020204" charset="-122"/>
              <a:ea typeface="微软雅黑" panose="020B0503020204020204" charset="-122"/>
              <a:cs typeface="宋体" panose="02010600030101010101" pitchFamily="2" charset="-122"/>
            </a:endParaRPr>
          </a:p>
          <a:p>
            <a:pPr marL="0" indent="0" algn="just" defTabSz="250825">
              <a:lnSpc>
                <a:spcPct val="150000"/>
              </a:lnSpc>
              <a:buNone/>
              <a:defRPr sz="4510" b="0">
                <a:solidFill>
                  <a:srgbClr val="000000"/>
                </a:solidFill>
                <a:uFill>
                  <a:solidFill>
                    <a:srgbClr val="000000"/>
                  </a:solidFill>
                </a:uFill>
                <a:latin typeface="+mn-lt"/>
                <a:ea typeface="+mn-ea"/>
                <a:cs typeface="+mn-cs"/>
                <a:sym typeface="Calibri" panose="020F0502020204030204"/>
              </a:defRPr>
            </a:pPr>
            <a:endParaRPr sz="3200" dirty="0">
              <a:latin typeface="微软雅黑" panose="020B0503020204020204" charset="-122"/>
              <a:ea typeface="微软雅黑" panose="020B0503020204020204" charset="-122"/>
              <a:cs typeface="宋体" panose="02010600030101010101" pitchFamily="2" charset="-122"/>
            </a:endParaRPr>
          </a:p>
          <a:p>
            <a:pPr marL="0" indent="0" algn="just" defTabSz="250825">
              <a:lnSpc>
                <a:spcPct val="150000"/>
              </a:lnSpc>
              <a:buNone/>
              <a:defRPr sz="4510" b="0">
                <a:solidFill>
                  <a:srgbClr val="000000"/>
                </a:solidFill>
                <a:uFill>
                  <a:solidFill>
                    <a:srgbClr val="000000"/>
                  </a:solidFill>
                </a:uFill>
                <a:latin typeface="+mn-lt"/>
                <a:ea typeface="+mn-ea"/>
                <a:cs typeface="+mn-cs"/>
                <a:sym typeface="Calibri" panose="020F0502020204030204"/>
              </a:defRPr>
            </a:pPr>
            <a:r>
              <a:rPr sz="3200" dirty="0">
                <a:latin typeface="微软雅黑" panose="020B0503020204020204" charset="-122"/>
                <a:ea typeface="微软雅黑" panose="020B0503020204020204" charset="-122"/>
                <a:cs typeface="宋体" panose="02010600030101010101" pitchFamily="2" charset="-122"/>
                <a:sym typeface="+mn-ea"/>
              </a:rPr>
              <a:t>（1）英文字母：A—z（</a:t>
            </a:r>
            <a:r>
              <a:rPr lang="zh-CN" sz="3200" b="1" dirty="0">
                <a:solidFill>
                  <a:srgbClr val="FF0000"/>
                </a:solidFill>
                <a:latin typeface="微软雅黑" panose="020B0503020204020204" charset="-122"/>
                <a:ea typeface="微软雅黑" panose="020B0503020204020204" charset="-122"/>
                <a:cs typeface="宋体" panose="02010600030101010101" pitchFamily="2" charset="-122"/>
                <a:sym typeface="+mn-ea"/>
              </a:rPr>
              <a:t>不区分</a:t>
            </a:r>
            <a:r>
              <a:rPr sz="3200" dirty="0" err="1">
                <a:latin typeface="微软雅黑" panose="020B0503020204020204" charset="-122"/>
                <a:ea typeface="微软雅黑" panose="020B0503020204020204" charset="-122"/>
                <a:cs typeface="宋体" panose="02010600030101010101" pitchFamily="2" charset="-122"/>
                <a:sym typeface="+mn-ea"/>
              </a:rPr>
              <a:t>大小写</a:t>
            </a:r>
            <a:r>
              <a:rPr sz="3200" dirty="0">
                <a:latin typeface="微软雅黑" panose="020B0503020204020204" charset="-122"/>
                <a:ea typeface="微软雅黑" panose="020B0503020204020204" charset="-122"/>
                <a:cs typeface="宋体" panose="02010600030101010101" pitchFamily="2" charset="-122"/>
                <a:sym typeface="+mn-ea"/>
              </a:rPr>
              <a:t>）</a:t>
            </a:r>
            <a:endParaRPr sz="3200" dirty="0">
              <a:latin typeface="微软雅黑" panose="020B0503020204020204" charset="-122"/>
              <a:ea typeface="微软雅黑" panose="020B0503020204020204" charset="-122"/>
              <a:cs typeface="宋体" panose="02010600030101010101" pitchFamily="2" charset="-122"/>
            </a:endParaRPr>
          </a:p>
          <a:p>
            <a:pPr marL="0" indent="0" defTabSz="429895">
              <a:lnSpc>
                <a:spcPct val="150000"/>
              </a:lnSpc>
              <a:buNone/>
              <a:defRPr sz="4510" b="0">
                <a:solidFill>
                  <a:srgbClr val="333333"/>
                </a:solidFill>
                <a:uFill>
                  <a:solidFill>
                    <a:srgbClr val="000000"/>
                  </a:solidFill>
                </a:uFill>
                <a:latin typeface="+mn-lt"/>
                <a:ea typeface="+mn-ea"/>
                <a:cs typeface="+mn-cs"/>
                <a:sym typeface="Calibri" panose="020F0502020204030204"/>
              </a:defRPr>
            </a:pPr>
            <a:r>
              <a:rPr sz="3200" dirty="0">
                <a:latin typeface="微软雅黑" panose="020B0503020204020204" charset="-122"/>
                <a:ea typeface="微软雅黑" panose="020B0503020204020204" charset="-122"/>
                <a:cs typeface="宋体" panose="02010600030101010101" pitchFamily="2" charset="-122"/>
                <a:sym typeface="+mn-ea"/>
              </a:rPr>
              <a:t>（2）数字：0—9</a:t>
            </a:r>
            <a:endParaRPr sz="3200" dirty="0">
              <a:latin typeface="微软雅黑" panose="020B0503020204020204" charset="-122"/>
              <a:ea typeface="微软雅黑" panose="020B0503020204020204" charset="-122"/>
              <a:cs typeface="宋体" panose="02010600030101010101" pitchFamily="2" charset="-122"/>
            </a:endParaRPr>
          </a:p>
          <a:p>
            <a:pPr marL="0" indent="0" defTabSz="429895">
              <a:lnSpc>
                <a:spcPct val="150000"/>
              </a:lnSpc>
              <a:buNone/>
              <a:defRPr sz="4510" b="0">
                <a:solidFill>
                  <a:srgbClr val="333333"/>
                </a:solidFill>
                <a:uFill>
                  <a:solidFill>
                    <a:srgbClr val="000000"/>
                  </a:solidFill>
                </a:uFill>
                <a:latin typeface="+mn-lt"/>
                <a:ea typeface="+mn-ea"/>
                <a:cs typeface="+mn-cs"/>
                <a:sym typeface="Calibri" panose="020F0502020204030204"/>
              </a:defRPr>
            </a:pPr>
            <a:r>
              <a:rPr sz="3200" dirty="0">
                <a:latin typeface="微软雅黑" panose="020B0503020204020204" charset="-122"/>
                <a:ea typeface="微软雅黑" panose="020B0503020204020204" charset="-122"/>
                <a:cs typeface="宋体" panose="02010600030101010101" pitchFamily="2" charset="-122"/>
                <a:sym typeface="+mn-ea"/>
              </a:rPr>
              <a:t>（3）汉字，或其他语种字符</a:t>
            </a:r>
            <a:endParaRPr sz="3200" dirty="0">
              <a:latin typeface="微软雅黑" panose="020B0503020204020204" charset="-122"/>
              <a:ea typeface="微软雅黑" panose="020B0503020204020204" charset="-122"/>
              <a:cs typeface="宋体" panose="02010600030101010101" pitchFamily="2" charset="-122"/>
            </a:endParaRPr>
          </a:p>
          <a:p>
            <a:pPr marL="0" indent="0" defTabSz="429895">
              <a:lnSpc>
                <a:spcPct val="150000"/>
              </a:lnSpc>
              <a:buNone/>
              <a:defRPr sz="4510" b="0">
                <a:solidFill>
                  <a:srgbClr val="333333"/>
                </a:solidFill>
                <a:uFill>
                  <a:solidFill>
                    <a:srgbClr val="000000"/>
                  </a:solidFill>
                </a:uFill>
                <a:latin typeface="+mn-lt"/>
                <a:ea typeface="+mn-ea"/>
                <a:cs typeface="+mn-cs"/>
                <a:sym typeface="Calibri" panose="020F0502020204030204"/>
              </a:defRPr>
            </a:pPr>
            <a:r>
              <a:rPr sz="3200" dirty="0">
                <a:latin typeface="微软雅黑" panose="020B0503020204020204" charset="-122"/>
                <a:ea typeface="微软雅黑" panose="020B0503020204020204" charset="-122"/>
                <a:cs typeface="宋体" panose="02010600030101010101" pitchFamily="2" charset="-122"/>
                <a:sym typeface="+mn-ea"/>
              </a:rPr>
              <a:t>（4）特殊符号：$#&amp;@（）-[]^～等。</a:t>
            </a:r>
            <a:endParaRPr sz="3200" dirty="0">
              <a:latin typeface="微软雅黑" panose="020B0503020204020204" charset="-122"/>
              <a:ea typeface="微软雅黑" panose="020B0503020204020204" charset="-122"/>
              <a:cs typeface="宋体" panose="02010600030101010101" pitchFamily="2" charset="-122"/>
            </a:endParaRPr>
          </a:p>
          <a:p>
            <a:pPr marL="0" indent="0" defTabSz="429895">
              <a:lnSpc>
                <a:spcPct val="150000"/>
              </a:lnSpc>
              <a:buNone/>
              <a:defRPr sz="4510" b="0">
                <a:solidFill>
                  <a:srgbClr val="333333"/>
                </a:solidFill>
                <a:uFill>
                  <a:solidFill>
                    <a:srgbClr val="000000"/>
                  </a:solidFill>
                </a:uFill>
                <a:latin typeface="+mn-lt"/>
                <a:ea typeface="+mn-ea"/>
                <a:cs typeface="+mn-cs"/>
                <a:sym typeface="Calibri" panose="020F0502020204030204"/>
              </a:defRPr>
            </a:pPr>
            <a:r>
              <a:rPr sz="3200" dirty="0">
                <a:latin typeface="微软雅黑" panose="020B0503020204020204" charset="-122"/>
                <a:ea typeface="微软雅黑" panose="020B0503020204020204" charset="-122"/>
                <a:cs typeface="宋体" panose="02010600030101010101" pitchFamily="2" charset="-122"/>
                <a:sym typeface="+mn-ea"/>
              </a:rPr>
              <a:t>（5）各种控制字符和下列字符</a:t>
            </a:r>
            <a:r>
              <a:rPr sz="3200" b="1" dirty="0">
                <a:solidFill>
                  <a:srgbClr val="FF0000"/>
                </a:solidFill>
                <a:latin typeface="微软雅黑" panose="020B0503020204020204" charset="-122"/>
                <a:ea typeface="微软雅黑" panose="020B0503020204020204" charset="-122"/>
                <a:cs typeface="宋体" panose="02010600030101010101" pitchFamily="2" charset="-122"/>
                <a:sym typeface="+mn-ea"/>
              </a:rPr>
              <a:t>不能</a:t>
            </a:r>
            <a:r>
              <a:rPr sz="3200" dirty="0">
                <a:latin typeface="微软雅黑" panose="020B0503020204020204" charset="-122"/>
                <a:ea typeface="微软雅黑" panose="020B0503020204020204" charset="-122"/>
                <a:cs typeface="宋体" panose="02010600030101010101" pitchFamily="2" charset="-122"/>
                <a:sym typeface="+mn-ea"/>
              </a:rPr>
              <a:t>用在文件名中：&lt; &gt; / \ | : " * ?</a:t>
            </a:r>
            <a:r>
              <a:rPr sz="3200" dirty="0">
                <a:uFill>
                  <a:solidFill>
                    <a:srgbClr val="FF0000"/>
                  </a:solidFill>
                </a:uFill>
                <a:latin typeface="微软雅黑" panose="020B0503020204020204" charset="-122"/>
                <a:ea typeface="微软雅黑" panose="020B0503020204020204" charset="-122"/>
                <a:cs typeface="宋体" panose="02010600030101010101" pitchFamily="2" charset="-122"/>
                <a:sym typeface="+mn-ea"/>
              </a:rPr>
              <a:t>。</a:t>
            </a:r>
            <a:endParaRPr lang="zh-CN" altLang="en-US" sz="3200" dirty="0">
              <a:uFill>
                <a:solidFill>
                  <a:srgbClr val="FF0000"/>
                </a:solidFill>
              </a:uFill>
              <a:latin typeface="微软雅黑" panose="020B0503020204020204" charset="-122"/>
              <a:ea typeface="微软雅黑" panose="020B0503020204020204" charset="-122"/>
              <a:cs typeface="宋体" panose="02010600030101010101" pitchFamily="2" charset="-122"/>
              <a:sym typeface="+mn-ea"/>
            </a:endParaRPr>
          </a:p>
        </p:txBody>
      </p:sp>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FULLTEXTBEAUTIFYED" val="1"/>
  <p:tag name="KSO_WPP_MARK_KEY" val="3b00ab5d-44eb-419d-a659-a638b2a97d63"/>
  <p:tag name="COMMONDATA" val="eyJoZGlkIjoiOGFkNTE5NmNiMzg1MDNjNmI3YTRkZDUyMzFlZmNlYjk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PA" val="v5.2.11"/>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8.xml><?xml version="1.0" encoding="utf-8"?>
<p:tagLst xmlns:a="http://schemas.openxmlformats.org/drawingml/2006/main" xmlns:r="http://schemas.openxmlformats.org/officeDocument/2006/relationships" xmlns:p="http://schemas.openxmlformats.org/presentationml/2006/main">
  <p:tag name="KSO_WM_UNIT_TABLE_BEAUTIFY" val="smartTable{4f9d6e99-a51f-4514-8d7d-2b93553d4d21}"/>
  <p:tag name="KSO_WM_BEAUTIFY_FLAG" val=""/>
  <p:tag name="TABLE_ENDDRAG_ORIGIN_RECT" val="1289*470"/>
  <p:tag name="TABLE_ENDDRAG_RECT" val="84*263*1289*470"/>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
  <p:tag name="KSO_WM_TEMPLATE_CATEGORY" val="custom"/>
  <p:tag name="KSO_WM_TEMPLATE_INDEX" val="20205081"/>
</p:tagLst>
</file>

<file path=ppt/tags/tag140.xml><?xml version="1.0" encoding="utf-8"?>
<p:tagLst xmlns:a="http://schemas.openxmlformats.org/drawingml/2006/main" xmlns:r="http://schemas.openxmlformats.org/officeDocument/2006/relationships" xmlns:p="http://schemas.openxmlformats.org/presentationml/2006/main">
  <p:tag name="KSO_WM_UNIT_TABLE_BEAUTIFY" val="smartTable{d8c379a9-286a-4820-a424-c759bbd26c9d}"/>
  <p:tag name="KSO_WM_BEAUTIFY_FLAG" val=""/>
  <p:tag name="TABLE_ENDDRAG_ORIGIN_RECT" val="1289*511"/>
  <p:tag name="TABLE_ENDDRAG_RECT" val="80*124*1289*511"/>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2.xml><?xml version="1.0" encoding="utf-8"?>
<p:tagLst xmlns:a="http://schemas.openxmlformats.org/drawingml/2006/main" xmlns:r="http://schemas.openxmlformats.org/officeDocument/2006/relationships" xmlns:p="http://schemas.openxmlformats.org/presentationml/2006/main">
  <p:tag name="TABLE_ENDDRAG_ORIGIN_RECT" val="1071*455"/>
  <p:tag name="TABLE_ENDDRAG_RECT" val="123*170*1071*455"/>
</p:tagLst>
</file>

<file path=ppt/tags/tag143.xml><?xml version="1.0" encoding="utf-8"?>
<p:tagLst xmlns:a="http://schemas.openxmlformats.org/drawingml/2006/main" xmlns:r="http://schemas.openxmlformats.org/officeDocument/2006/relationships" xmlns:p="http://schemas.openxmlformats.org/presentationml/2006/main">
  <p:tag name="PA" val="v5.2.11"/>
</p:tagLst>
</file>

<file path=ppt/tags/tag14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7484,&quot;width&quot;:30904}"/>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7484,&quot;width&quot;:30904}"/>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324,&quot;width&quot;:6060}"/>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PA" val="v5.2.11"/>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7_3*n_h_i*1_1_1"/>
  <p:tag name="KSO_WM_TEMPLATE_CATEGORY" val="diagram"/>
  <p:tag name="KSO_WM_TEMPLATE_INDEX" val="2023108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i"/>
  <p:tag name="KSO_WM_UNIT_INDEX" val="1_1_1"/>
  <p:tag name="KSO_WM_UNIT_FILL_FORE_SCHEMECOLOR_INDEX" val="5"/>
  <p:tag name="KSO_WM_DIAGRAM_MAX_ITEMCNT" val="5"/>
  <p:tag name="KSO_WM_DIAGRAM_MIN_ITEMCNT" val="2"/>
  <p:tag name="KSO_WM_DIAGRAM_VIRTUALLY_FRAME" val="{&quot;height&quot;:323.6000061035156,&quot;width&quot;:749.6417236328125}"/>
  <p:tag name="KSO_WM_DIAGRAM_COLOR_MATCH_VALUE" val="{&quot;shape&quot;:{&quot;fill&quot;:{&quot;gradient&quot;:[{&quot;brightness&quot;:0.4000000059604645,&quot;colorType&quot;:1,&quot;foreColorIndex&quot;:5,&quot;pos&quot;:0.03999999910593033,&quot;transparency&quot;:0},{&quot;brightness&quot;:-0.019999999552965164,&quot;colorType&quot;:1,&quot;foreColorIndex&quot;:14,&quot;pos&quot;:0.44999998807907104,&quot;transparency&quot;:0.25},{&quot;brightness&quot;:0.4000000059604645,&quot;colorType&quot;:1,&quot;foreColorIndex&quot;:5,&quot;pos&quot;:1,&quot;transparency&quot;:0}],&quot;type&quot;:3},&quot;glow&quot;:{&quot;colorType&quot;:0},&quot;line&quot;:{&quot;gradient&quot;:[{&quot;brightness&quot;:0,&quot;colorType&quot;:1,&quot;foreColorIndex&quot;:5,&quot;pos&quot;:0,&quot;transparency&quot;:1},{&quot;brightness&quot;:0,&quot;colorType&quot;:1,&quot;foreColorIndex&quot;:5,&quot;pos&quot;:0.7300000190734863,&quot;transparency&quot;:0.5},{&quot;brightness&quot;:0,&quot;colorType&quot;:1,&quot;foreColorIndex&quot;:5,&quot;pos&quot;:1,&quot;transparency&quot;:0.6000000238418579},{&quot;brightness&quot;:0,&quot;colorType&quot;:1,&quot;foreColorIndex&quot;:5,&quot;pos&quot;:0.5699999928474426,&quot;transparency&quot;:0.800000011920929},{&quot;brightness&quot;:0,&quot;colorType&quot;:1,&quot;foreColorIndex&quot;:5,&quot;pos&quot;:0.4399999976158142,&quot;transparency&quot;:1}],&quot;type&quot;:2},&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7_3*n_h_i*1_1_6"/>
  <p:tag name="KSO_WM_TEMPLATE_CATEGORY" val="diagram"/>
  <p:tag name="KSO_WM_TEMPLATE_INDEX" val="20231087"/>
  <p:tag name="KSO_WM_UNIT_LAYERLEVEL" val="1_1_1"/>
  <p:tag name="KSO_WM_TAG_VERSION" val="3.0"/>
  <p:tag name="KSO_WM_DIAGRAM_VERSION" val="3"/>
  <p:tag name="KSO_WM_DIAGRAM_COLOR_TRICK" val="1"/>
  <p:tag name="KSO_WM_DIAGRAM_COLOR_TEXT_CAN_REMOVE" val="n"/>
  <p:tag name="KSO_WM_DIAGRAM_GROUP_CODE" val="n1-1"/>
  <p:tag name="KSO_WM_UNIT_TYPE" val="n_h_i"/>
  <p:tag name="KSO_WM_UNIT_INDEX" val="1_1_6"/>
  <p:tag name="KSO_WM_DIAGRAM_MAX_ITEMCNT" val="5"/>
  <p:tag name="KSO_WM_DIAGRAM_MIN_ITEMCNT" val="2"/>
  <p:tag name="KSO_WM_DIAGRAM_VIRTUALLY_FRAME" val="{&quot;height&quot;:323.6000061035156,&quot;width&quot;:749.6417236328125}"/>
  <p:tag name="KSO_WM_DIAGRAM_COLOR_MATCH_VALUE" val="{&quot;shape&quot;:{&quot;fill&quot;:{&quot;type&quot;:0},&quot;glow&quot;:{&quot;colorType&quot;:0},&quot;line&quot;:{&quot;gradient&quot;:[{&quot;brightness&quot;:0.949999988079071,&quot;colorType&quot;:1,&quot;foreColorIndex&quot;:5,&quot;pos&quot;:1,&quot;transparency&quot;:0},{&quot;brightness&quot;:0.75,&quot;colorType&quot;:1,&quot;foreColorIndex&quot;:5,&quot;pos&quot;:0.2800000011920929,&quot;transparency&quot;:0},{&quot;brightness&quot;:0.75,&quot;colorType&quot;:1,&quot;foreColorIndex&quot;:5,&quot;pos&quot;:0.20000000298023224,&quot;transparency&quot;:0},{&quot;brightness&quot;:0.699999988079071,&quot;colorType&quot;:1,&quot;foreColorIndex&quot;:5,&quot;pos&quot;:0,&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7_3*n_h_i*1_1_7"/>
  <p:tag name="KSO_WM_TEMPLATE_CATEGORY" val="diagram"/>
  <p:tag name="KSO_WM_TEMPLATE_INDEX" val="2023108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i"/>
  <p:tag name="KSO_WM_UNIT_INDEX" val="1_1_7"/>
  <p:tag name="KSO_WM_UNIT_FILL_FORE_SCHEMECOLOR_INDEX" val="5"/>
  <p:tag name="KSO_WM_DIAGRAM_MAX_ITEMCNT" val="5"/>
  <p:tag name="KSO_WM_DIAGRAM_MIN_ITEMCNT" val="2"/>
  <p:tag name="KSO_WM_DIAGRAM_VIRTUALLY_FRAME" val="{&quot;height&quot;:323.6000061035156,&quot;width&quot;:749.6417236328125}"/>
  <p:tag name="KSO_WM_DIAGRAM_COLOR_MATCH_VALUE" val="{&quot;shape&quot;:{&quot;fill&quot;:{&quot;solid&quot;:{&quot;brightness&quot;:0.800000011920929,&quot;colorType&quot;:1,&quot;foreColorIndex&quot;:5,&quot;transparency&quot;:0.5600000023841858},&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7_3*n_h_i*1_1_8"/>
  <p:tag name="KSO_WM_TEMPLATE_CATEGORY" val="diagram"/>
  <p:tag name="KSO_WM_TEMPLATE_INDEX" val="2023108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i"/>
  <p:tag name="KSO_WM_UNIT_INDEX" val="1_1_8"/>
  <p:tag name="KSO_WM_UNIT_FILL_FORE_SCHEMECOLOR_INDEX" val="5"/>
  <p:tag name="KSO_WM_DIAGRAM_MAX_ITEMCNT" val="5"/>
  <p:tag name="KSO_WM_DIAGRAM_MIN_ITEMCNT" val="2"/>
  <p:tag name="KSO_WM_DIAGRAM_VIRTUALLY_FRAME" val="{&quot;height&quot;:323.6000061035156,&quot;width&quot;:749.6417236328125}"/>
  <p:tag name="KSO_WM_DIAGRAM_COLOR_MATCH_VALUE" val="{&quot;shape&quot;:{&quot;fill&quot;:{&quot;gradient&quot;:[{&quot;brightness&quot;:0.20000000298023224,&quot;colorType&quot;:1,&quot;foreColorIndex&quot;:5,&quot;pos&quot;:0,&quot;transparency&quot;:0.4000000059604645},{&quot;brightness&quot;:0.699999988079071,&quot;colorType&quot;:1,&quot;foreColorIndex&quot;:5,&quot;pos&quot;:0.7699999809265137,&quot;transparency&quot;:0.5},{&quot;brightness&quot;:0.3799999952316284,&quot;colorType&quot;:1,&quot;foreColorIndex&quot;:5,&quot;pos&quot;:1,&quot;transparency&quot;:0.5}],&quot;type&quot;:3},&quot;glow&quot;:{&quot;colorType&quot;:0},&quot;line&quot;:{&quot;gradient&quot;:[{&quot;brightness&quot;:0,&quot;colorType&quot;:1,&quot;foreColorIndex&quot;:5,&quot;pos&quot;:0,&quot;transparency&quot;:1},{&quot;brightness&quot;:0,&quot;colorType&quot;:1,&quot;foreColorIndex&quot;:5,&quot;pos&quot;:0.7300000190734863,&quot;transparency&quot;:0.75},{&quot;brightness&quot;:0,&quot;colorType&quot;:1,&quot;foreColorIndex&quot;:5,&quot;pos&quot;:1,&quot;transparency&quot;:0.6000000238418579},{&quot;brightness&quot;:0,&quot;colorType&quot;:1,&quot;foreColorIndex&quot;:5,&quot;pos&quot;:0.5699999928474426,&quot;transparency&quot;:0.800000011920929},{&quot;brightness&quot;:0,&quot;colorType&quot;:1,&quot;foreColorIndex&quot;:5,&quot;pos&quot;:0.4399999976158142,&quot;transparency&quot;:1}],&quot;type&quot;:2},&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7_3*n_h_i*1_1_10"/>
  <p:tag name="KSO_WM_TEMPLATE_CATEGORY" val="diagram"/>
  <p:tag name="KSO_WM_TEMPLATE_INDEX" val="2023108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i"/>
  <p:tag name="KSO_WM_UNIT_INDEX" val="1_1_10"/>
  <p:tag name="KSO_WM_DIAGRAM_MAX_ITEMCNT" val="5"/>
  <p:tag name="KSO_WM_DIAGRAM_MIN_ITEMCNT" val="2"/>
  <p:tag name="KSO_WM_DIAGRAM_VIRTUALLY_FRAME" val="{&quot;height&quot;:323.6000061035156,&quot;width&quot;:749.6417236328125}"/>
  <p:tag name="KSO_WM_DIAGRAM_COLOR_MATCH_VALUE" val="{&quot;shape&quot;:{&quot;fill&quot;:{&quot;type&quot;:0},&quot;glow&quot;:{&quot;colorType&quot;:0},&quot;line&quot;:{&quot;gradient&quot;:[{&quot;brightness&quot;:0,&quot;colorType&quot;:1,&quot;foreColorIndex&quot;:5,&quot;pos&quot;:0,&quot;transparency&quot;:0.949999988079071},{&quot;brightness&quot;:0,&quot;colorType&quot;:1,&quot;foreColorIndex&quot;:5,&quot;pos&quot;:0.6399999856948853,&quot;transparency&quot;:0.75},{&quot;brightness&quot;:0,&quot;colorType&quot;:1,&quot;foreColorIndex&quot;:5,&quot;pos&quot;:1,&quot;transparency&quot;:1},{&quot;brightness&quot;:0,&quot;colorType&quot;:1,&quot;foreColorIndex&quot;:5,&quot;pos&quot;:0.5699999928474426,&quot;transparency&quot;:0.800000011920929},{&quot;brightness&quot;:0,&quot;colorType&quot;:1,&quot;foreColorIndex&quot;:5,&quot;pos&quot;:0.4399999976158142,&quot;transparency&quot;:0.949999988079071}],&quot;type&quot;:2},&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7_3*n_h_i*1_1_11"/>
  <p:tag name="KSO_WM_TEMPLATE_CATEGORY" val="diagram"/>
  <p:tag name="KSO_WM_TEMPLATE_INDEX" val="2023108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i"/>
  <p:tag name="KSO_WM_UNIT_INDEX" val="1_1_11"/>
  <p:tag name="KSO_WM_UNIT_FILL_FORE_SCHEMECOLOR_INDEX" val="5"/>
  <p:tag name="KSO_WM_DIAGRAM_MAX_ITEMCNT" val="5"/>
  <p:tag name="KSO_WM_DIAGRAM_MIN_ITEMCNT" val="2"/>
  <p:tag name="KSO_WM_DIAGRAM_VIRTUALLY_FRAME" val="{&quot;height&quot;:323.6000061035156,&quot;width&quot;:749.6417236328125}"/>
  <p:tag name="KSO_WM_DIAGRAM_COLOR_MATCH_VALUE" val="{&quot;shape&quot;:{&quot;fill&quot;:{&quot;gradient&quot;:[{&quot;brightness&quot;:0.800000011920929,&quot;colorType&quot;:1,&quot;foreColorIndex&quot;:5,&quot;pos&quot;:0,&quot;transparency&quot;:0},{&quot;brightness&quot;:0.949999988079071,&quot;colorType&quot;:1,&quot;foreColorIndex&quot;:5,&quot;pos&quot;:0.3700000047683716,&quot;transparency&quot;:0},{&quot;brightness&quot;:0,&quot;colorType&quot;:1,&quot;foreColorIndex&quot;:14,&quot;pos&quot;:0.8100000023841858,&quot;transparency&quot;:1},{&quot;brightness&quot;:0.4000000059604645,&quot;colorType&quot;:1,&quot;foreColorIndex&quot;:5,&quot;pos&quot;:1,&quot;transparency&quot;:0}],&quot;type&quot;:3},&quot;glow&quot;:{&quot;colorType&quot;:0},&quot;line&quot;:{&quot;gradient&quot;:[{&quot;brightness&quot;:0,&quot;colorType&quot;:1,&quot;foreColorIndex&quot;:5,&quot;pos&quot;:0,&quot;transparency&quot;:0.800000011920929},{&quot;brightness&quot;:0,&quot;colorType&quot;:1,&quot;foreColorIndex&quot;:5,&quot;pos&quot;:0.7300000190734863,&quot;transparency&quot;:0.75},{&quot;brightness&quot;:0,&quot;colorType&quot;:1,&quot;foreColorIndex&quot;:5,&quot;pos&quot;:1,&quot;transparency&quot;:0.6000000238418579},{&quot;brightness&quot;:0,&quot;colorType&quot;:1,&quot;foreColorIndex&quot;:5,&quot;pos&quot;:0.5699999928474426,&quot;transparency&quot;:0.800000011920929},{&quot;brightness&quot;:0,&quot;colorType&quot;:1,&quot;foreColorIndex&quot;:5,&quot;pos&quot;:0.4399999976158142,&quot;transparency&quot;:0.949999988079071}],&quot;type&quot;:2},&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7_3*n_h_i*1_1_12"/>
  <p:tag name="KSO_WM_TEMPLATE_CATEGORY" val="diagram"/>
  <p:tag name="KSO_WM_TEMPLATE_INDEX" val="20231087"/>
  <p:tag name="KSO_WM_UNIT_LAYERLEVEL" val="1_1_1"/>
  <p:tag name="KSO_WM_TAG_VERSION" val="3.0"/>
  <p:tag name="KSO_WM_DIAGRAM_VERSION" val="3"/>
  <p:tag name="KSO_WM_DIAGRAM_COLOR_TRICK" val="1"/>
  <p:tag name="KSO_WM_DIAGRAM_COLOR_TEXT_CAN_REMOVE" val="n"/>
  <p:tag name="KSO_WM_DIAGRAM_GROUP_CODE" val="n1-1"/>
  <p:tag name="KSO_WM_UNIT_TYPE" val="n_h_i"/>
  <p:tag name="KSO_WM_UNIT_INDEX" val="1_1_12"/>
  <p:tag name="KSO_WM_UNIT_FILL_FORE_SCHEMECOLOR_INDEX" val="5"/>
  <p:tag name="KSO_WM_DIAGRAM_MAX_ITEMCNT" val="5"/>
  <p:tag name="KSO_WM_DIAGRAM_MIN_ITEMCNT" val="2"/>
  <p:tag name="KSO_WM_DIAGRAM_VIRTUALLY_FRAME" val="{&quot;height&quot;:323.6000061035156,&quot;width&quot;:749.6417236328125}"/>
  <p:tag name="KSO_WM_DIAGRAM_COLOR_MATCH_VALUE" val="{&quot;shape&quot;:{&quot;fill&quot;:{&quot;gradient&quot;:[{&quot;brightness&quot;:0.4000000059604645,&quot;colorType&quot;:1,&quot;foreColorIndex&quot;:5,&quot;pos&quot;:0,&quot;transparency&quot;:0},{&quot;brightness&quot;:0,&quot;colorType&quot;:2,&quot;pos&quot;:0.9800000190734863,&quot;rgb&quot;:&quot;#f2f2f2&quot;,&quot;transparency&quot;:1},{&quot;brightness&quot;:0.800000011920929,&quot;colorType&quot;:1,&quot;foreColorIndex&quot;:5,&quot;pos&quot;:0.47999998927116394,&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7_3*n_h_a*1_1_1"/>
  <p:tag name="KSO_WM_TEMPLATE_CATEGORY" val="diagram"/>
  <p:tag name="KSO_WM_TEMPLATE_INDEX" val="20231087"/>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UNIT_VALUE" val="24"/>
  <p:tag name="KSO_WM_DIAGRAM_GROUP_CODE" val="n1-1"/>
  <p:tag name="KSO_WM_UNIT_TYPE" val="n_h_a"/>
  <p:tag name="KSO_WM_UNIT_INDEX" val="1_1_1"/>
  <p:tag name="KSO_WM_UNIT_PRESET_TEXT" val="单击此处添&#10;加项标题"/>
  <p:tag name="KSO_WM_UNIT_TEXT_FILL_FORE_SCHEMECOLOR_INDEX" val="5"/>
  <p:tag name="KSO_WM_DIAGRAM_MAX_ITEMCNT" val="5"/>
  <p:tag name="KSO_WM_DIAGRAM_MIN_ITEMCNT" val="2"/>
  <p:tag name="KSO_WM_DIAGRAM_VIRTUALLY_FRAME" val="{&quot;height&quot;:323.6000061035156,&quot;width&quot;:749.64172363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7_3*n_h_i*1_1_2"/>
  <p:tag name="KSO_WM_TEMPLATE_CATEGORY" val="diagram"/>
  <p:tag name="KSO_WM_TEMPLATE_INDEX" val="2023108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i"/>
  <p:tag name="KSO_WM_UNIT_INDEX" val="1_1_2"/>
  <p:tag name="KSO_WM_DIAGRAM_MAX_ITEMCNT" val="5"/>
  <p:tag name="KSO_WM_DIAGRAM_MIN_ITEMCNT" val="2"/>
  <p:tag name="KSO_WM_DIAGRAM_VIRTUALLY_FRAME" val="{&quot;height&quot;:323.6000061035156,&quot;width&quot;:749.6417236328125}"/>
  <p:tag name="KSO_WM_DIAGRAM_COLOR_MATCH_VALUE" val="{&quot;shape&quot;:{&quot;fill&quot;:{&quot;type&quot;:0},&quot;glow&quot;:{&quot;colorType&quot;:0},&quot;line&quot;:{&quot;gradient&quot;:[{&quot;brightness&quot;:0.949999988079071,&quot;colorType&quot;:1,&quot;foreColorIndex&quot;:5,&quot;pos&quot;:1,&quot;transparency&quot;:0},{&quot;brightness&quot;:0.550000011920929,&quot;colorType&quot;:1,&quot;foreColorIndex&quot;:5,&quot;pos&quot;:0.2800000011920929,&quot;transparency&quot;:0},{&quot;brightness&quot;:0.550000011920929,&quot;colorType&quot;:1,&quot;foreColorIndex&quot;:5,&quot;pos&quot;:0.20000000298023224,&quot;transparency&quot;:0},{&quot;brightness&quot;:0.5,&quot;colorType&quot;:1,&quot;foreColorIndex&quot;:5,&quot;pos&quot;:0,&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7_3*n_h_i*1_1_3"/>
  <p:tag name="KSO_WM_TEMPLATE_CATEGORY" val="diagram"/>
  <p:tag name="KSO_WM_TEMPLATE_INDEX" val="2023108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i"/>
  <p:tag name="KSO_WM_UNIT_INDEX" val="1_1_3"/>
  <p:tag name="KSO_WM_UNIT_FILL_FORE_SCHEMECOLOR_INDEX" val="5"/>
  <p:tag name="KSO_WM_DIAGRAM_MAX_ITEMCNT" val="5"/>
  <p:tag name="KSO_WM_DIAGRAM_MIN_ITEMCNT" val="2"/>
  <p:tag name="KSO_WM_DIAGRAM_VIRTUALLY_FRAME" val="{&quot;height&quot;:323.6000061035156,&quot;width&quot;:749.6417236328125}"/>
  <p:tag name="KSO_WM_DIAGRAM_COLOR_MATCH_VALUE" val="{&quot;shape&quot;:{&quot;fill&quot;:{&quot;gradient&quot;:[{&quot;brightness&quot;:0.6000000238418579,&quot;colorType&quot;:1,&quot;foreColorIndex&quot;:5,&quot;pos&quot;:0.009999999776482582,&quot;transparency&quot;:0},{&quot;brightness&quot;:0.8999999761581421,&quot;colorType&quot;:1,&quot;foreColorIndex&quot;:5,&quot;pos&quot;:0.8600000143051147,&quot;transparency&quot;:0.27000001072883606}],&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7_3*n_h_i*1_1_9"/>
  <p:tag name="KSO_WM_TEMPLATE_CATEGORY" val="diagram"/>
  <p:tag name="KSO_WM_TEMPLATE_INDEX" val="2023108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i"/>
  <p:tag name="KSO_WM_UNIT_INDEX" val="1_1_9"/>
  <p:tag name="KSO_WM_UNIT_FILL_FORE_SCHEMECOLOR_INDEX" val="5"/>
  <p:tag name="KSO_WM_DIAGRAM_MAX_ITEMCNT" val="5"/>
  <p:tag name="KSO_WM_DIAGRAM_MIN_ITEMCNT" val="2"/>
  <p:tag name="KSO_WM_DIAGRAM_VIRTUALLY_FRAME" val="{&quot;height&quot;:323.6000061035156,&quot;width&quot;:749.6417236328125}"/>
  <p:tag name="KSO_WM_DIAGRAM_COLOR_MATCH_VALUE" val="{&quot;shape&quot;:{&quot;fill&quot;:{&quot;gradient&quot;:[{&quot;brightness&quot;:0.4000000059604645,&quot;colorType&quot;:1,&quot;foreColorIndex&quot;:5,&quot;pos&quot;:0.009999999776482582,&quot;transparency&quot;:0},{&quot;brightness&quot;:0.699999988079071,&quot;colorType&quot;:1,&quot;foreColorIndex&quot;:5,&quot;pos&quot;:0.860000014305114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7_3*n_h_i*1_1_4"/>
  <p:tag name="KSO_WM_TEMPLATE_CATEGORY" val="diagram"/>
  <p:tag name="KSO_WM_TEMPLATE_INDEX" val="2023108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i"/>
  <p:tag name="KSO_WM_UNIT_INDEX" val="1_1_4"/>
  <p:tag name="KSO_WM_UNIT_FILL_FORE_SCHEMECOLOR_INDEX" val="5"/>
  <p:tag name="KSO_WM_DIAGRAM_MAX_ITEMCNT" val="5"/>
  <p:tag name="KSO_WM_DIAGRAM_MIN_ITEMCNT" val="2"/>
  <p:tag name="KSO_WM_DIAGRAM_VIRTUALLY_FRAME" val="{&quot;height&quot;:323.6000061035156,&quot;width&quot;:749.6417236328125}"/>
  <p:tag name="KSO_WM_DIAGRAM_COLOR_MATCH_VALUE" val="{&quot;shape&quot;:{&quot;fill&quot;:{&quot;gradient&quot;:[{&quot;brightness&quot;:0.4000000059604645,&quot;colorType&quot;:1,&quot;foreColorIndex&quot;:5,&quot;pos&quot;:0.009999999776482582,&quot;transparency&quot;:0},{&quot;brightness&quot;:0.699999988079071,&quot;colorType&quot;:1,&quot;foreColorIndex&quot;:5,&quot;pos&quot;:0.860000014305114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7_3*n_h_i*1_1_5"/>
  <p:tag name="KSO_WM_TEMPLATE_CATEGORY" val="diagram"/>
  <p:tag name="KSO_WM_TEMPLATE_INDEX" val="2023108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i"/>
  <p:tag name="KSO_WM_UNIT_INDEX" val="1_1_5"/>
  <p:tag name="KSO_WM_UNIT_FILL_FORE_SCHEMECOLOR_INDEX" val="5"/>
  <p:tag name="KSO_WM_DIAGRAM_MAX_ITEMCNT" val="5"/>
  <p:tag name="KSO_WM_DIAGRAM_MIN_ITEMCNT" val="2"/>
  <p:tag name="KSO_WM_DIAGRAM_VIRTUALLY_FRAME" val="{&quot;height&quot;:323.6000061035156,&quot;width&quot;:749.6417236328125}"/>
  <p:tag name="KSO_WM_DIAGRAM_COLOR_MATCH_VALUE" val="{&quot;shape&quot;:{&quot;fill&quot;:{&quot;gradient&quot;:[{&quot;brightness&quot;:0.6000000238418579,&quot;colorType&quot;:1,&quot;foreColorIndex&quot;:5,&quot;pos&quot;:0.009999999776482582,&quot;transparency&quot;:0},{&quot;brightness&quot;:0.8999999761581421,&quot;colorType&quot;:1,&quot;foreColorIndex&quot;:5,&quot;pos&quot;:0.8600000143051147,&quot;transparency&quot;:0.27000001072883606}],&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7_3*n_h_i*1_2_1"/>
  <p:tag name="KSO_WM_TEMPLATE_CATEGORY" val="diagram"/>
  <p:tag name="KSO_WM_TEMPLATE_INDEX" val="2023108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i"/>
  <p:tag name="KSO_WM_UNIT_INDEX" val="1_2_1"/>
  <p:tag name="KSO_WM_DIAGRAM_MAX_ITEMCNT" val="5"/>
  <p:tag name="KSO_WM_DIAGRAM_MIN_ITEMCNT" val="2"/>
  <p:tag name="KSO_WM_DIAGRAM_VIRTUALLY_FRAME" val="{&quot;height&quot;:323.6000061035156,&quot;width&quot;:749.641723632812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0.7300000190734863,&quot;transparency&quot;:0.75},{&quot;brightness&quot;:0,&quot;colorType&quot;:1,&quot;foreColorIndex&quot;:5,&quot;pos&quot;:1,&quot;transparency&quot;:0.6000000238418579},{&quot;brightness&quot;:0,&quot;colorType&quot;:1,&quot;foreColorIndex&quot;:5,&quot;pos&quot;:0.5699999928474426,&quot;transparency&quot;:0.800000011920929},{&quot;brightness&quot;:0,&quot;colorType&quot;:1,&quot;foreColorIndex&quot;:5,&quot;pos&quot;:0.4399999976158142,&quot;transparency&quot;:0.949999988079071}],&quot;type&quot;:2},&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7_3*n_h_h_i*1_2_2_1"/>
  <p:tag name="KSO_WM_TEMPLATE_CATEGORY" val="diagram"/>
  <p:tag name="KSO_WM_TEMPLATE_INDEX" val="20231087"/>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h_i"/>
  <p:tag name="KSO_WM_UNIT_INDEX" val="1_2_2_1"/>
  <p:tag name="KSO_WM_UNIT_FILL_FORE_SCHEMECOLOR_INDEX" val="5"/>
  <p:tag name="KSO_WM_DIAGRAM_MAX_ITEMCNT" val="5"/>
  <p:tag name="KSO_WM_DIAGRAM_MIN_ITEMCNT" val="2"/>
  <p:tag name="KSO_WM_DIAGRAM_VIRTUALLY_FRAME" val="{&quot;height&quot;:323.6000061035156,&quot;width&quot;:749.6417236328125}"/>
  <p:tag name="KSO_WM_DIAGRAM_COLOR_MATCH_VALUE" val="{&quot;shape&quot;:{&quot;fill&quot;:{&quot;gradient&quot;:[{&quot;brightness&quot;:0.10000000149011612,&quot;colorType&quot;:1,&quot;foreColorIndex&quot;:5,&quot;pos&quot;:0.009999999776482582,&quot;transparency&quot;:0},{&quot;brightness&quot;:0.699999988079071,&quot;colorType&quot;:1,&quot;foreColorIndex&quot;:5,&quot;pos&quot;:0.8600000143051147,&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7_3*n_h_h_i*1_2_3_1"/>
  <p:tag name="KSO_WM_TEMPLATE_CATEGORY" val="diagram"/>
  <p:tag name="KSO_WM_TEMPLATE_INDEX" val="20231087"/>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h_i"/>
  <p:tag name="KSO_WM_UNIT_INDEX" val="1_2_3_1"/>
  <p:tag name="KSO_WM_UNIT_FILL_FORE_SCHEMECOLOR_INDEX" val="5"/>
  <p:tag name="KSO_WM_DIAGRAM_MAX_ITEMCNT" val="5"/>
  <p:tag name="KSO_WM_DIAGRAM_MIN_ITEMCNT" val="2"/>
  <p:tag name="KSO_WM_DIAGRAM_VIRTUALLY_FRAME" val="{&quot;height&quot;:323.6000061035156,&quot;width&quot;:749.6417236328125}"/>
  <p:tag name="KSO_WM_DIAGRAM_COLOR_MATCH_VALUE" val="{&quot;shape&quot;:{&quot;fill&quot;:{&quot;gradient&quot;:[{&quot;brightness&quot;:0.10000000149011612,&quot;colorType&quot;:1,&quot;foreColorIndex&quot;:5,&quot;pos&quot;:0.009999999776482582,&quot;transparency&quot;:0},{&quot;brightness&quot;:0.699999988079071,&quot;colorType&quot;:1,&quot;foreColorIndex&quot;:5,&quot;pos&quot;:0.8600000143051147,&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7_3*n_h_h_i*1_2_1_1"/>
  <p:tag name="KSO_WM_TEMPLATE_CATEGORY" val="diagram"/>
  <p:tag name="KSO_WM_TEMPLATE_INDEX" val="20231087"/>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h_i"/>
  <p:tag name="KSO_WM_UNIT_INDEX" val="1_2_1_1"/>
  <p:tag name="KSO_WM_UNIT_FILL_FORE_SCHEMECOLOR_INDEX" val="5"/>
  <p:tag name="KSO_WM_DIAGRAM_MAX_ITEMCNT" val="5"/>
  <p:tag name="KSO_WM_DIAGRAM_MIN_ITEMCNT" val="2"/>
  <p:tag name="KSO_WM_DIAGRAM_VIRTUALLY_FRAME" val="{&quot;height&quot;:323.6000061035156,&quot;width&quot;:749.6417236328125}"/>
  <p:tag name="KSO_WM_DIAGRAM_COLOR_MATCH_VALUE" val="{&quot;shape&quot;:{&quot;fill&quot;:{&quot;gradient&quot;:[{&quot;brightness&quot;:0.10000000149011612,&quot;colorType&quot;:1,&quot;foreColorIndex&quot;:5,&quot;pos&quot;:0.009999999776482582,&quot;transparency&quot;:0},{&quot;brightness&quot;:0.699999988079071,&quot;colorType&quot;:1,&quot;foreColorIndex&quot;:5,&quot;pos&quot;:0.8600000143051147,&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7_3*n_h_h_i*1_2_4_1"/>
  <p:tag name="KSO_WM_TEMPLATE_CATEGORY" val="diagram"/>
  <p:tag name="KSO_WM_TEMPLATE_INDEX" val="20231087"/>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h_i"/>
  <p:tag name="KSO_WM_UNIT_INDEX" val="1_2_4_1"/>
  <p:tag name="KSO_WM_UNIT_FILL_FORE_SCHEMECOLOR_INDEX" val="5"/>
  <p:tag name="KSO_WM_DIAGRAM_MAX_ITEMCNT" val="5"/>
  <p:tag name="KSO_WM_DIAGRAM_MIN_ITEMCNT" val="2"/>
  <p:tag name="KSO_WM_DIAGRAM_VIRTUALLY_FRAME" val="{&quot;height&quot;:323.6000061035156,&quot;width&quot;:749.6417236328125}"/>
  <p:tag name="KSO_WM_DIAGRAM_COLOR_MATCH_VALUE" val="{&quot;shape&quot;:{&quot;fill&quot;:{&quot;gradient&quot;:[{&quot;brightness&quot;:0.10000000149011612,&quot;colorType&quot;:1,&quot;foreColorIndex&quot;:5,&quot;pos&quot;:0.009999999776482582,&quot;transparency&quot;:0},{&quot;brightness&quot;:0.699999988079071,&quot;colorType&quot;:1,&quot;foreColorIndex&quot;:5,&quot;pos&quot;:0.8600000143051147,&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1087_3*n_h_h_f*1_2_2_1"/>
  <p:tag name="KSO_WM_TEMPLATE_CATEGORY" val="diagram"/>
  <p:tag name="KSO_WM_TEMPLATE_INDEX" val="20231087"/>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PRESET_TEXT" val="单击此处输入你的智能&#10;图形项正文"/>
  <p:tag name="KSO_WM_DIAGRAM_MAX_ITEMCNT" val="5"/>
  <p:tag name="KSO_WM_DIAGRAM_MIN_ITEMCNT" val="2"/>
  <p:tag name="KSO_WM_DIAGRAM_VIRTUALLY_FRAME" val="{&quot;height&quot;:323.6000061035156,&quot;width&quot;:749.64172363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1087_3*n_h_h_f*1_2_3_1"/>
  <p:tag name="KSO_WM_TEMPLATE_CATEGORY" val="diagram"/>
  <p:tag name="KSO_WM_TEMPLATE_INDEX" val="20231087"/>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PRESET_TEXT" val="单击此处输入你的智能&#10;图形项正文"/>
  <p:tag name="KSO_WM_DIAGRAM_MAX_ITEMCNT" val="5"/>
  <p:tag name="KSO_WM_DIAGRAM_MIN_ITEMCNT" val="2"/>
  <p:tag name="KSO_WM_DIAGRAM_VIRTUALLY_FRAME" val="{&quot;height&quot;:323.6000061035156,&quot;width&quot;:749.64172363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4_1"/>
  <p:tag name="KSO_WM_UNIT_ID" val="diagram20231087_3*n_h_h_f*1_2_4_1"/>
  <p:tag name="KSO_WM_TEMPLATE_CATEGORY" val="diagram"/>
  <p:tag name="KSO_WM_TEMPLATE_INDEX" val="20231087"/>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PRESET_TEXT" val="单击此处输入你的智能&#10;图形项正文"/>
  <p:tag name="KSO_WM_DIAGRAM_MAX_ITEMCNT" val="5"/>
  <p:tag name="KSO_WM_DIAGRAM_MIN_ITEMCNT" val="2"/>
  <p:tag name="KSO_WM_DIAGRAM_VIRTUALLY_FRAME" val="{&quot;height&quot;:323.6000061035156,&quot;width&quot;:749.64172363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1087_3*n_h_h_f*1_2_1_1"/>
  <p:tag name="KSO_WM_TEMPLATE_CATEGORY" val="diagram"/>
  <p:tag name="KSO_WM_TEMPLATE_INDEX" val="20231087"/>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PRESET_TEXT" val="单击此处输入你的智能&#10;图形项正文"/>
  <p:tag name="KSO_WM_DIAGRAM_MAX_ITEMCNT" val="5"/>
  <p:tag name="KSO_WM_DIAGRAM_MIN_ITEMCNT" val="2"/>
  <p:tag name="KSO_WM_DIAGRAM_VIRTUALLY_FRAME" val="{&quot;height&quot;:323.6000061035156,&quot;width&quot;:749.64172363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
  <p:tag name="KSO_WM_TEMPLATE_CATEGORY" val="custom"/>
  <p:tag name="KSO_WM_TEMPLATE_INDEX" val="20205081"/>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7_3*n_h_h_x*1_2_2_1"/>
  <p:tag name="KSO_WM_TEMPLATE_CATEGORY" val="diagram"/>
  <p:tag name="KSO_WM_TEMPLATE_INDEX" val="20231087"/>
  <p:tag name="KSO_WM_UNIT_LAYERLEVEL" val="1_1_1_1"/>
  <p:tag name="KSO_WM_TAG_VERSION" val="3.0"/>
  <p:tag name="KSO_WM_DIAGRAM_VERSION" val="3"/>
  <p:tag name="KSO_WM_DIAGRAM_COLOR_TRICK" val="1"/>
  <p:tag name="KSO_WM_DIAGRAM_COLOR_TEXT_CAN_REMOVE" val="n"/>
  <p:tag name="KSO_WM_UNIT_VALUE" val="58*56"/>
  <p:tag name="KSO_WM_DIAGRAM_GROUP_CODE" val="n1-1"/>
  <p:tag name="KSO_WM_UNIT_TYPE" val="n_h_h_x"/>
  <p:tag name="KSO_WM_UNIT_INDEX" val="1_2_2_1"/>
  <p:tag name="KSO_WM_DIAGRAM_MAX_ITEMCNT" val="5"/>
  <p:tag name="KSO_WM_DIAGRAM_MIN_ITEMCNT" val="2"/>
  <p:tag name="KSO_WM_DIAGRAM_VIRTUALLY_FRAME" val="{&quot;height&quot;:323.6000061035156,&quot;width&quot;:749.6417236328125}"/>
  <p:tag name="KSO_WM_DIAGRAM_COLOR_MATCH_VALUE" val="{&quot;shape&quot;:{&quot;fill&quot;:{&quot;gradient&quot;:[{&quot;brightness&quot;:0,&quot;colorType&quot;:1,&quot;foreColorIndex&quot;:14,&quot;pos&quot;:0,&quot;transparency&quot;:0},{&quot;brightness&quot;:0,&quot;colorType&quot;:1,&quot;foreColorIndex&quot;:14,&quot;pos&quot;:0.800000011920929,&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7_3*n_h_h_x*1_2_1_1"/>
  <p:tag name="KSO_WM_TEMPLATE_CATEGORY" val="diagram"/>
  <p:tag name="KSO_WM_TEMPLATE_INDEX" val="20231087"/>
  <p:tag name="KSO_WM_UNIT_LAYERLEVEL" val="1_1_1_1"/>
  <p:tag name="KSO_WM_TAG_VERSION" val="3.0"/>
  <p:tag name="KSO_WM_DIAGRAM_VERSION" val="3"/>
  <p:tag name="KSO_WM_DIAGRAM_COLOR_TRICK" val="1"/>
  <p:tag name="KSO_WM_DIAGRAM_COLOR_TEXT_CAN_REMOVE" val="n"/>
  <p:tag name="KSO_WM_UNIT_VALUE" val="66*66"/>
  <p:tag name="KSO_WM_DIAGRAM_GROUP_CODE" val="n1-1"/>
  <p:tag name="KSO_WM_UNIT_TYPE" val="n_h_h_x"/>
  <p:tag name="KSO_WM_UNIT_INDEX" val="1_2_1_1"/>
  <p:tag name="KSO_WM_DIAGRAM_MAX_ITEMCNT" val="5"/>
  <p:tag name="KSO_WM_DIAGRAM_MIN_ITEMCNT" val="2"/>
  <p:tag name="KSO_WM_DIAGRAM_VIRTUALLY_FRAME" val="{&quot;height&quot;:323.6000061035156,&quot;width&quot;:749.6417236328125}"/>
  <p:tag name="KSO_WM_DIAGRAM_COLOR_MATCH_VALUE" val="{&quot;shape&quot;:{&quot;fill&quot;:{&quot;gradient&quot;:[{&quot;brightness&quot;:0,&quot;colorType&quot;:1,&quot;foreColorIndex&quot;:14,&quot;pos&quot;:0,&quot;transparency&quot;:0},{&quot;brightness&quot;:0,&quot;colorType&quot;:1,&quot;foreColorIndex&quot;:14,&quot;pos&quot;:0.800000011920929,&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7_3*n_h_h_x*1_2_3_1"/>
  <p:tag name="KSO_WM_TEMPLATE_CATEGORY" val="diagram"/>
  <p:tag name="KSO_WM_TEMPLATE_INDEX" val="20231087"/>
  <p:tag name="KSO_WM_UNIT_LAYERLEVEL" val="1_1_1_1"/>
  <p:tag name="KSO_WM_TAG_VERSION" val="3.0"/>
  <p:tag name="KSO_WM_DIAGRAM_VERSION" val="3"/>
  <p:tag name="KSO_WM_DIAGRAM_COLOR_TRICK" val="1"/>
  <p:tag name="KSO_WM_DIAGRAM_COLOR_TEXT_CAN_REMOVE" val="n"/>
  <p:tag name="KSO_WM_UNIT_VALUE" val="66*64"/>
  <p:tag name="KSO_WM_DIAGRAM_GROUP_CODE" val="n1-1"/>
  <p:tag name="KSO_WM_UNIT_TYPE" val="n_h_h_x"/>
  <p:tag name="KSO_WM_UNIT_INDEX" val="1_2_3_1"/>
  <p:tag name="KSO_WM_DIAGRAM_MAX_ITEMCNT" val="5"/>
  <p:tag name="KSO_WM_DIAGRAM_MIN_ITEMCNT" val="2"/>
  <p:tag name="KSO_WM_DIAGRAM_VIRTUALLY_FRAME" val="{&quot;height&quot;:323.6000061035156,&quot;width&quot;:749.6417236328125}"/>
  <p:tag name="KSO_WM_DIAGRAM_COLOR_MATCH_VALUE" val="{&quot;shape&quot;:{&quot;fill&quot;:{&quot;gradient&quot;:[{&quot;brightness&quot;:0,&quot;colorType&quot;:1,&quot;foreColorIndex&quot;:14,&quot;pos&quot;:0,&quot;transparency&quot;:0},{&quot;brightness&quot;:0,&quot;colorType&quot;:1,&quot;foreColorIndex&quot;:14,&quot;pos&quot;:0.800000011920929,&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7_3*n_h_h_x*1_2_4_1"/>
  <p:tag name="KSO_WM_TEMPLATE_CATEGORY" val="diagram"/>
  <p:tag name="KSO_WM_TEMPLATE_INDEX" val="20231087"/>
  <p:tag name="KSO_WM_UNIT_LAYERLEVEL" val="1_1_1_1"/>
  <p:tag name="KSO_WM_TAG_VERSION" val="3.0"/>
  <p:tag name="KSO_WM_DIAGRAM_VERSION" val="3"/>
  <p:tag name="KSO_WM_DIAGRAM_COLOR_TRICK" val="1"/>
  <p:tag name="KSO_WM_DIAGRAM_COLOR_TEXT_CAN_REMOVE" val="n"/>
  <p:tag name="KSO_WM_UNIT_VALUE" val="60*60"/>
  <p:tag name="KSO_WM_DIAGRAM_GROUP_CODE" val="n1-1"/>
  <p:tag name="KSO_WM_UNIT_TYPE" val="n_h_h_x"/>
  <p:tag name="KSO_WM_UNIT_INDEX" val="1_2_4_1"/>
  <p:tag name="KSO_WM_DIAGRAM_MAX_ITEMCNT" val="5"/>
  <p:tag name="KSO_WM_DIAGRAM_MIN_ITEMCNT" val="2"/>
  <p:tag name="KSO_WM_DIAGRAM_VIRTUALLY_FRAME" val="{&quot;height&quot;:323.6000061035156,&quot;width&quot;:749.6417236328125}"/>
  <p:tag name="KSO_WM_DIAGRAM_COLOR_MATCH_VALUE" val="{&quot;shape&quot;:{&quot;fill&quot;:{&quot;gradient&quot;:[{&quot;brightness&quot;:0,&quot;colorType&quot;:1,&quot;foreColorIndex&quot;:14,&quot;pos&quot;:0,&quot;transparency&quot;:0},{&quot;brightness&quot;:0,&quot;colorType&quot;:1,&quot;foreColorIndex&quot;:14,&quot;pos&quot;:0.9999899864196777,&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267_1*l_h_a*1_1_1"/>
  <p:tag name="KSO_WM_TEMPLATE_CATEGORY" val="diagram"/>
  <p:tag name="KSO_WM_TEMPLATE_INDEX" val="20231267"/>
  <p:tag name="KSO_WM_UNIT_LAYERLEVEL" val="1_1_1"/>
  <p:tag name="KSO_WM_TAG_VERSION" val="3.0"/>
  <p:tag name="KSO_WM_UNIT_PRESET_TEXT" val="添加标题"/>
  <p:tag name="KSO_WM_UNIT_FILL_FORE_SCHEMECOLOR_INDEX" val="5"/>
  <p:tag name="KSO_WM_DIAGRAM_MAX_ITEMCNT" val="4"/>
  <p:tag name="KSO_WM_DIAGRAM_MIN_ITEMCNT" val="2"/>
  <p:tag name="KSO_WM_DIAGRAM_VIRTUALLY_FRAME" val="{&quot;height&quot;:392.5,&quot;width&quot;:301.5}"/>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267_1*l_h_f*1_1_1"/>
  <p:tag name="KSO_WM_TEMPLATE_CATEGORY" val="diagram"/>
  <p:tag name="KSO_WM_TEMPLATE_INDEX" val="20231267"/>
  <p:tag name="KSO_WM_UNIT_LAYERLEVEL" val="1_1_1"/>
  <p:tag name="KSO_WM_TAG_VERSION" val="3.0"/>
  <p:tag name="KSO_WM_BEAUTIFY_FLAG" val="#wm#"/>
  <p:tag name="KSO_WM_UNIT_TEXT_FILL_FORE_SCHEMECOLOR_INDEX_BRIGHTNESS" val="0.15"/>
  <p:tag name="KSO_WM_UNIT_TEXT_FILL_TYPE" val="1"/>
  <p:tag name="KSO_WM_DIAGRAM_VERSION" val="3"/>
  <p:tag name="KSO_WM_DIAGRAM_COLOR_TRICK" val="1"/>
  <p:tag name="KSO_WM_DIAGRAM_COLOR_TEXT_CAN_REMOVE" val="n"/>
  <p:tag name="KSO_WM_DIAGRAM_GROUP_CODE" val="l1-1"/>
  <p:tag name="KSO_WM_UNIT_PRESET_TEXT" val="单击此处添加文本具体内容，简明扼要地阐述您的观点根据需要可酌情增减文字"/>
  <p:tag name="KSO_WM_DIAGRAM_MAX_ITEMCNT" val="4"/>
  <p:tag name="KSO_WM_DIAGRAM_MIN_ITEMCNT" val="2"/>
  <p:tag name="KSO_WM_DIAGRAM_VIRTUALLY_FRAME" val="{&quot;height&quot;:392.5,&quot;width&quot;:30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267_1*l_h_a*1_2_1"/>
  <p:tag name="KSO_WM_TEMPLATE_CATEGORY" val="diagram"/>
  <p:tag name="KSO_WM_TEMPLATE_INDEX" val="20231267"/>
  <p:tag name="KSO_WM_UNIT_LAYERLEVEL" val="1_1_1"/>
  <p:tag name="KSO_WM_TAG_VERSION" val="3.0"/>
  <p:tag name="KSO_WM_UNIT_PRESET_TEXT" val="添加标题"/>
  <p:tag name="KSO_WM_UNIT_FILL_FORE_SCHEMECOLOR_INDEX" val="5"/>
  <p:tag name="KSO_WM_DIAGRAM_MAX_ITEMCNT" val="4"/>
  <p:tag name="KSO_WM_DIAGRAM_MIN_ITEMCNT" val="2"/>
  <p:tag name="KSO_WM_DIAGRAM_VIRTUALLY_FRAME" val="{&quot;height&quot;:392.5,&quot;width&quot;:301.5}"/>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267_1*l_h_f*1_2_1"/>
  <p:tag name="KSO_WM_TEMPLATE_CATEGORY" val="diagram"/>
  <p:tag name="KSO_WM_TEMPLATE_INDEX" val="20231267"/>
  <p:tag name="KSO_WM_UNIT_LAYERLEVEL" val="1_1_1"/>
  <p:tag name="KSO_WM_TAG_VERSION" val="3.0"/>
  <p:tag name="KSO_WM_BEAUTIFY_FLAG" val="#wm#"/>
  <p:tag name="KSO_WM_UNIT_TEXT_FILL_FORE_SCHEMECOLOR_INDEX_BRIGHTNESS" val="0.15"/>
  <p:tag name="KSO_WM_UNIT_TEXT_FILL_TYPE" val="1"/>
  <p:tag name="KSO_WM_DIAGRAM_VERSION" val="3"/>
  <p:tag name="KSO_WM_DIAGRAM_COLOR_TRICK" val="1"/>
  <p:tag name="KSO_WM_DIAGRAM_COLOR_TEXT_CAN_REMOVE" val="n"/>
  <p:tag name="KSO_WM_DIAGRAM_GROUP_CODE" val="l1-1"/>
  <p:tag name="KSO_WM_UNIT_PRESET_TEXT" val="单击此处添加文本具体内容，简明扼要地阐述您的观点根据需要可酌情增减文字"/>
  <p:tag name="KSO_WM_DIAGRAM_MAX_ITEMCNT" val="4"/>
  <p:tag name="KSO_WM_DIAGRAM_MIN_ITEMCNT" val="2"/>
  <p:tag name="KSO_WM_DIAGRAM_VIRTUALLY_FRAME" val="{&quot;height&quot;:392.5,&quot;width&quot;:30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74_2*m_h_i*1_3_1"/>
  <p:tag name="KSO_WM_TEMPLATE_CATEGORY" val="diagram"/>
  <p:tag name="KSO_WM_TEMPLATE_INDEX" val="20231574"/>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3_1"/>
  <p:tag name="KSO_WM_UNIT_FILL_FORE_SCHEMECOLOR_INDEX" val="5"/>
  <p:tag name="KSO_WM_DIAGRAM_MAX_ITEMCNT" val="6"/>
  <p:tag name="KSO_WM_DIAGRAM_MIN_ITEMCNT" val="2"/>
  <p:tag name="KSO_WM_DIAGRAM_VIRTUALLY_FRAME" val="{&quot;height&quot;:256.6062316894531,&quot;width&quot;:842.3556518554688}"/>
  <p:tag name="KSO_WM_DIAGRAM_COLOR_MATCH_VALUE" val="{&quot;shape&quot;:{&quot;fill&quot;:{&quot;gradient&quot;:[{&quot;brightness&quot;:0,&quot;colorType&quot;:1,&quot;foreColorIndex&quot;:5,&quot;pos&quot;:0.33000001311302185,&quot;transparency&quot;:0},{&quot;brightness&quot;:0.6000000238418579,&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74_2*m_h_i*1_1_1"/>
  <p:tag name="KSO_WM_TEMPLATE_CATEGORY" val="diagram"/>
  <p:tag name="KSO_WM_TEMPLATE_INDEX" val="20231574"/>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1_1"/>
  <p:tag name="KSO_WM_UNIT_FILL_FORE_SCHEMECOLOR_INDEX" val="5"/>
  <p:tag name="KSO_WM_DIAGRAM_MAX_ITEMCNT" val="6"/>
  <p:tag name="KSO_WM_DIAGRAM_MIN_ITEMCNT" val="2"/>
  <p:tag name="KSO_WM_DIAGRAM_VIRTUALLY_FRAME" val="{&quot;height&quot;:256.6062316894531,&quot;width&quot;:842.3556518554688}"/>
  <p:tag name="KSO_WM_DIAGRAM_COLOR_MATCH_VALUE" val="{&quot;shape&quot;:{&quot;fill&quot;:{&quot;gradient&quot;:[{&quot;brightness&quot;:0,&quot;colorType&quot;:1,&quot;foreColorIndex&quot;:5,&quot;pos&quot;:0.33000001311302185,&quot;transparency&quot;:0},{&quot;brightness&quot;:0.6000000238418579,&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74_2*m_h_i*1_2_1"/>
  <p:tag name="KSO_WM_TEMPLATE_CATEGORY" val="diagram"/>
  <p:tag name="KSO_WM_TEMPLATE_INDEX" val="20231574"/>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2_1"/>
  <p:tag name="KSO_WM_UNIT_FILL_FORE_SCHEMECOLOR_INDEX" val="5"/>
  <p:tag name="KSO_WM_DIAGRAM_MAX_ITEMCNT" val="6"/>
  <p:tag name="KSO_WM_DIAGRAM_MIN_ITEMCNT" val="2"/>
  <p:tag name="KSO_WM_DIAGRAM_VIRTUALLY_FRAME" val="{&quot;height&quot;:256.6062316894531,&quot;width&quot;:842.3556518554688}"/>
  <p:tag name="KSO_WM_DIAGRAM_COLOR_MATCH_VALUE" val="{&quot;shape&quot;:{&quot;fill&quot;:{&quot;gradient&quot;:[{&quot;brightness&quot;:0,&quot;colorType&quot;:1,&quot;foreColorIndex&quot;:5,&quot;pos&quot;:0.33000001311302185,&quot;transparency&quot;:0},{&quot;brightness&quot;:0.6000000238418579,&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1574_2*m_h_a*1_1_1"/>
  <p:tag name="KSO_WM_TEMPLATE_CATEGORY" val="diagram"/>
  <p:tag name="KSO_WM_TEMPLATE_INDEX" val="20231574"/>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标题"/>
  <p:tag name="KSO_WM_DIAGRAM_MAX_ITEMCNT" val="6"/>
  <p:tag name="KSO_WM_DIAGRAM_MIN_ITEMCNT" val="2"/>
  <p:tag name="KSO_WM_DIAGRAM_VIRTUALLY_FRAME" val="{&quot;height&quot;:256.6062316894531,&quot;width&quot;:842.3556518554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1574_2*m_h_a*1_2_1"/>
  <p:tag name="KSO_WM_TEMPLATE_CATEGORY" val="diagram"/>
  <p:tag name="KSO_WM_TEMPLATE_INDEX" val="20231574"/>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标题"/>
  <p:tag name="KSO_WM_DIAGRAM_MAX_ITEMCNT" val="6"/>
  <p:tag name="KSO_WM_DIAGRAM_MIN_ITEMCNT" val="2"/>
  <p:tag name="KSO_WM_DIAGRAM_VIRTUALLY_FRAME" val="{&quot;height&quot;:256.6062316894531,&quot;width&quot;:842.3556518554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1574_2*m_h_a*1_3_1"/>
  <p:tag name="KSO_WM_TEMPLATE_CATEGORY" val="diagram"/>
  <p:tag name="KSO_WM_TEMPLATE_INDEX" val="20231574"/>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标题"/>
  <p:tag name="KSO_WM_DIAGRAM_MAX_ITEMCNT" val="6"/>
  <p:tag name="KSO_WM_DIAGRAM_MIN_ITEMCNT" val="2"/>
  <p:tag name="KSO_WM_DIAGRAM_VIRTUALLY_FRAME" val="{&quot;height&quot;:256.6062316894531,&quot;width&quot;:842.3556518554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1_2"/>
  <p:tag name="KSO_WM_UNIT_ID" val="diagram20231574_2*m_h_i*1_1_2"/>
  <p:tag name="KSO_WM_TEMPLATE_CATEGORY" val="diagram"/>
  <p:tag name="KSO_WM_TEMPLATE_INDEX" val="20231574"/>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01"/>
  <p:tag name="KSO_WM_DIAGRAM_MAX_ITEMCNT" val="6"/>
  <p:tag name="KSO_WM_DIAGRAM_MIN_ITEMCNT" val="2"/>
  <p:tag name="KSO_WM_DIAGRAM_VIRTUALLY_FRAME" val="{&quot;height&quot;:256.6062316894531,&quot;width&quot;:842.3556518554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2_2"/>
  <p:tag name="KSO_WM_UNIT_ID" val="diagram20231574_2*m_h_i*1_2_2"/>
  <p:tag name="KSO_WM_TEMPLATE_CATEGORY" val="diagram"/>
  <p:tag name="KSO_WM_TEMPLATE_INDEX" val="20231574"/>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02"/>
  <p:tag name="KSO_WM_DIAGRAM_MAX_ITEMCNT" val="6"/>
  <p:tag name="KSO_WM_DIAGRAM_MIN_ITEMCNT" val="2"/>
  <p:tag name="KSO_WM_DIAGRAM_VIRTUALLY_FRAME" val="{&quot;height&quot;:256.6062316894531,&quot;width&quot;:842.3556518554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3_2"/>
  <p:tag name="KSO_WM_UNIT_ID" val="diagram20231574_2*m_h_i*1_3_2"/>
  <p:tag name="KSO_WM_TEMPLATE_CATEGORY" val="diagram"/>
  <p:tag name="KSO_WM_TEMPLATE_INDEX" val="20231574"/>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03"/>
  <p:tag name="KSO_WM_DIAGRAM_MAX_ITEMCNT" val="6"/>
  <p:tag name="KSO_WM_DIAGRAM_MIN_ITEMCNT" val="2"/>
  <p:tag name="KSO_WM_DIAGRAM_VIRTUALLY_FRAME" val="{&quot;height&quot;:256.6062316894531,&quot;width&quot;:842.3556518554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自定义设计方案">
  <a:themeElements>
    <a:clrScheme name="新版空白演示配色">
      <a:dk1>
        <a:sysClr val="windowText" lastClr="000000"/>
      </a:dk1>
      <a:lt1>
        <a:sysClr val="window" lastClr="CCE8C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bevel/>
        </a:ln>
        <a:effectLst>
          <a:outerShdw blurRad="38100" dist="25400" dir="5400000" rotWithShape="0">
            <a:srgbClr val="000000">
              <a:alpha val="50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3642</Words>
  <Application>Microsoft Office PowerPoint</Application>
  <PresentationFormat>自定义</PresentationFormat>
  <Paragraphs>382</Paragraphs>
  <Slides>65</Slides>
  <Notes>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65</vt:i4>
      </vt:variant>
    </vt:vector>
  </HeadingPairs>
  <TitlesOfParts>
    <vt:vector size="74" baseType="lpstr">
      <vt:lpstr>Avenir Roman</vt:lpstr>
      <vt:lpstr>思源黑体 CN Bold</vt:lpstr>
      <vt:lpstr>思源黑体 CN Heavy</vt:lpstr>
      <vt:lpstr>微软雅黑</vt:lpstr>
      <vt:lpstr>Arial</vt:lpstr>
      <vt:lpstr>Calibri Light</vt:lpstr>
      <vt:lpstr>Times New Roman</vt:lpstr>
      <vt:lpstr>Wingdings</vt:lpstr>
      <vt:lpstr>1_自定义设计方案</vt:lpstr>
      <vt:lpstr>PowerPoint 演示文稿</vt:lpstr>
      <vt:lpstr>PowerPoint 演示文稿</vt:lpstr>
      <vt:lpstr>过滤</vt:lpstr>
      <vt:lpstr>数据过滤的意义</vt:lpstr>
      <vt:lpstr>搜索和过滤</vt:lpstr>
      <vt:lpstr>找到需要的文档</vt:lpstr>
      <vt:lpstr>PowerPoint 演示文稿</vt:lpstr>
      <vt:lpstr>文件名 &amp; 扩展名</vt:lpstr>
      <vt:lpstr>文件名称的构成</vt:lpstr>
      <vt:lpstr>扩展名</vt:lpstr>
      <vt:lpstr>常用的数据分类</vt:lpstr>
      <vt:lpstr>取证工具中的文件类型库</vt:lpstr>
      <vt:lpstr>文件类型过滤功能</vt:lpstr>
      <vt:lpstr>PowerPoint 演示文稿</vt:lpstr>
      <vt:lpstr>文件签名</vt:lpstr>
      <vt:lpstr>文件签名库</vt:lpstr>
      <vt:lpstr>文件签名状态</vt:lpstr>
      <vt:lpstr>PowerPoint 演示文稿</vt:lpstr>
      <vt:lpstr>文件属性概述</vt:lpstr>
      <vt:lpstr>基于文件时间过滤</vt:lpstr>
      <vt:lpstr>PowerPoint 演示文稿</vt:lpstr>
      <vt:lpstr>电子数据的校验</vt:lpstr>
      <vt:lpstr>PowerPoint 演示文稿</vt:lpstr>
      <vt:lpstr>电子数据的校验</vt:lpstr>
      <vt:lpstr>哈希算法</vt:lpstr>
      <vt:lpstr>哈希算法</vt:lpstr>
      <vt:lpstr>哈希库</vt:lpstr>
      <vt:lpstr>哈希库</vt:lpstr>
      <vt:lpstr>文件指纹搜索/哈希比对</vt:lpstr>
      <vt:lpstr>文件指纹搜索/哈希比对</vt:lpstr>
      <vt:lpstr>文件指纹搜索/哈希比对</vt:lpstr>
      <vt:lpstr>NSRL哈希库</vt:lpstr>
      <vt:lpstr>哈希相关工具</vt:lpstr>
      <vt:lpstr>基于哈希值的过滤</vt:lpstr>
      <vt:lpstr>PowerPoint 演示文稿</vt:lpstr>
      <vt:lpstr>PowerPoint 演示文稿</vt:lpstr>
      <vt:lpstr>数据搜索概述</vt:lpstr>
      <vt:lpstr>存在的、删除的数据</vt:lpstr>
      <vt:lpstr>工具软件的搜索能力</vt:lpstr>
      <vt:lpstr>取证工具的物理搜索</vt:lpstr>
      <vt:lpstr>取证工具的逻辑搜索（一）·基本步骤</vt:lpstr>
      <vt:lpstr>取证工具的逻辑搜索（二）·具体操作</vt:lpstr>
      <vt:lpstr>取证工具的逻辑搜索（三）·具体操作</vt:lpstr>
      <vt:lpstr>取证工具的逻辑搜索（四）·具体操作</vt:lpstr>
      <vt:lpstr>取证工具的十六进制搜索</vt:lpstr>
      <vt:lpstr>PowerPoint 演示文稿</vt:lpstr>
      <vt:lpstr>非结构数据·回顾与延伸</vt:lpstr>
      <vt:lpstr>索引搜索概述</vt:lpstr>
      <vt:lpstr>取证工具的索引搜索语言选项</vt:lpstr>
      <vt:lpstr>取证工具的索引搜索设置（一）· 字符选项</vt:lpstr>
      <vt:lpstr>取证工具的索引搜索设置（二）· 其他设置</vt:lpstr>
      <vt:lpstr>取证工具的索引搜索设置（三）· 可替换字符</vt:lpstr>
      <vt:lpstr>取证工具的索引搜索设置（四）</vt:lpstr>
      <vt:lpstr>Nuix索引过程</vt:lpstr>
      <vt:lpstr>Nuix索引过程</vt:lpstr>
      <vt:lpstr>多个关键词搜索</vt:lpstr>
      <vt:lpstr>PowerPoint 演示文稿</vt:lpstr>
      <vt:lpstr>正则表达式概述</vt:lpstr>
      <vt:lpstr>GREP搜索概述</vt:lpstr>
      <vt:lpstr>GREP 语法说明（一）</vt:lpstr>
      <vt:lpstr>GREP 语法说明（二）</vt:lpstr>
      <vt:lpstr>用GREP构建正则表达式</vt:lpstr>
      <vt:lpstr>表达式样例</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CDF-10.1-Android手机取证-认识Android手机</dc:title>
  <dc:creator>tuzi_you</dc:creator>
  <cp:lastModifiedBy>Ling</cp:lastModifiedBy>
  <cp:revision>221</cp:revision>
  <dcterms:created xsi:type="dcterms:W3CDTF">2024-03-07T13:32:00Z</dcterms:created>
  <dcterms:modified xsi:type="dcterms:W3CDTF">2024-04-10T05:01:30Z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40074D81AF03414CAB8B61E2981098A3_13</vt:lpwstr>
  </property>
</Properties>
</file>